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76" r:id="rId6"/>
    <p:sldId id="277" r:id="rId7"/>
    <p:sldId id="278" r:id="rId8"/>
    <p:sldId id="340" r:id="rId9"/>
    <p:sldId id="341" r:id="rId10"/>
    <p:sldId id="264" r:id="rId11"/>
    <p:sldId id="345" r:id="rId12"/>
    <p:sldId id="346" r:id="rId13"/>
    <p:sldId id="347" r:id="rId14"/>
    <p:sldId id="342" r:id="rId15"/>
    <p:sldId id="348" r:id="rId16"/>
    <p:sldId id="350" r:id="rId17"/>
    <p:sldId id="260" r:id="rId18"/>
    <p:sldId id="261" r:id="rId19"/>
    <p:sldId id="265" r:id="rId20"/>
    <p:sldId id="266" r:id="rId21"/>
    <p:sldId id="267" r:id="rId22"/>
    <p:sldId id="268" r:id="rId23"/>
    <p:sldId id="269" r:id="rId24"/>
    <p:sldId id="270" r:id="rId25"/>
    <p:sldId id="271" r:id="rId26"/>
    <p:sldId id="272" r:id="rId27"/>
    <p:sldId id="273" r:id="rId28"/>
    <p:sldId id="274" r:id="rId29"/>
    <p:sldId id="275" r:id="rId30"/>
    <p:sldId id="351" r:id="rId31"/>
    <p:sldId id="353" r:id="rId32"/>
    <p:sldId id="35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BB360C-8E8A-4979-ADB9-02C96FE0BAB8}" v="107" dt="2022-12-25T14:08:46.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4"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72AFAF-B1F7-4B95-AEF6-66D514EC3E31}" type="datetimeFigureOut">
              <a:rPr kumimoji="1" lang="ja-JP" altLang="en-US" smtClean="0"/>
              <a:t>2022/12/30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986D6-899C-4C30-9E70-B3ACF9CB18CE}" type="slidenum">
              <a:rPr kumimoji="1" lang="ja-JP" altLang="en-US" smtClean="0"/>
              <a:t>‹#›</a:t>
            </a:fld>
            <a:endParaRPr kumimoji="1" lang="ja-JP" altLang="en-US"/>
          </a:p>
        </p:txBody>
      </p:sp>
    </p:spTree>
    <p:extLst>
      <p:ext uri="{BB962C8B-B14F-4D97-AF65-F5344CB8AC3E}">
        <p14:creationId xmlns:p14="http://schemas.microsoft.com/office/powerpoint/2010/main" val="2988415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82986D6-899C-4C30-9E70-B3ACF9CB18CE}" type="slidenum">
              <a:rPr kumimoji="1" lang="ja-JP" altLang="en-US" smtClean="0"/>
              <a:t>26</a:t>
            </a:fld>
            <a:endParaRPr kumimoji="1" lang="ja-JP" altLang="en-US"/>
          </a:p>
        </p:txBody>
      </p:sp>
    </p:spTree>
    <p:extLst>
      <p:ext uri="{BB962C8B-B14F-4D97-AF65-F5344CB8AC3E}">
        <p14:creationId xmlns:p14="http://schemas.microsoft.com/office/powerpoint/2010/main" val="39655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7CD767-A212-7DD3-A72C-9A52040BE67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071CEB3-F3BE-9D31-8524-01A735A016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F22371B-D467-04D9-2C1C-2FEDBE01734F}"/>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5" name="フッター プレースホルダー 4">
            <a:extLst>
              <a:ext uri="{FF2B5EF4-FFF2-40B4-BE49-F238E27FC236}">
                <a16:creationId xmlns:a16="http://schemas.microsoft.com/office/drawing/2014/main" id="{896A8B05-D912-F017-99C3-ABCBEB265B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87CFAC-3CF4-C220-E5C5-BE0C8FF92D5D}"/>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153431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3E117-0BB1-DCBB-C809-6A8C6C4D16E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7D4D5BE-FB91-5270-9A09-01656848B0B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90F0D0-F639-B5A0-120A-5BC62A484923}"/>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5" name="フッター プレースホルダー 4">
            <a:extLst>
              <a:ext uri="{FF2B5EF4-FFF2-40B4-BE49-F238E27FC236}">
                <a16:creationId xmlns:a16="http://schemas.microsoft.com/office/drawing/2014/main" id="{A3D9792A-C7D7-FBF9-18A8-7C7E6FAE38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4E0627-4EBA-D003-6630-8439351D7923}"/>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342985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80C6ECB-B146-6C15-767C-BFF46CBAF2B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ED49344-099D-A68D-BFE5-FF892D0640F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E079716-548C-6EAB-FD41-0A1354E256D1}"/>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5" name="フッター プレースホルダー 4">
            <a:extLst>
              <a:ext uri="{FF2B5EF4-FFF2-40B4-BE49-F238E27FC236}">
                <a16:creationId xmlns:a16="http://schemas.microsoft.com/office/drawing/2014/main" id="{B061E194-B9D9-B689-78A2-F14039C2E4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A44B13-3F5C-634B-68AF-1FE1CE5D75E2}"/>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862422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D39A29-CAD4-3A3D-3B97-005DD65C5A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A4AA90-80D9-7CA6-8141-1789F1D769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AC0BF-E3F1-30A0-34FE-E40A85450FE4}"/>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5" name="フッター プレースホルダー 4">
            <a:extLst>
              <a:ext uri="{FF2B5EF4-FFF2-40B4-BE49-F238E27FC236}">
                <a16:creationId xmlns:a16="http://schemas.microsoft.com/office/drawing/2014/main" id="{FA0F36C3-A760-4304-03C5-63AACD90F4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118282-3EDF-F7FC-62B5-9BBC36F4E7E5}"/>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155217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F1EA9-0325-B3BD-678A-958BB6C255D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E53C875-088E-CF3F-9BBA-7E21B725C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F41D788-AC7C-E661-02F9-E9197E50C241}"/>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5" name="フッター プレースホルダー 4">
            <a:extLst>
              <a:ext uri="{FF2B5EF4-FFF2-40B4-BE49-F238E27FC236}">
                <a16:creationId xmlns:a16="http://schemas.microsoft.com/office/drawing/2014/main" id="{B1716A64-9E03-78F6-16CD-A0B801573E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F99091-F77C-FDB3-149E-6F9D8DB6F89A}"/>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054403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4E84E-E76F-8EB7-C806-047B8618C1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71A1BBF-D1A2-2E99-C2FE-DD07DAF485B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C92AEFE-ABF3-EC39-1821-AF0121D6D82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CF4275-E2DE-5913-53B4-DF71610FD9AD}"/>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6" name="フッター プレースホルダー 5">
            <a:extLst>
              <a:ext uri="{FF2B5EF4-FFF2-40B4-BE49-F238E27FC236}">
                <a16:creationId xmlns:a16="http://schemas.microsoft.com/office/drawing/2014/main" id="{DE8B9696-1CD8-78A0-14FC-77F64F48C5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7C49161-E14B-FD23-3BB8-19CFA4E88B93}"/>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350573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9BFC3-2E1A-E9C6-7CAA-83E837AA7ED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9D7391-3B1C-0D90-E998-C091BD8903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85D1C97-25AC-ECCA-7816-A7C407E8701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1944455-C94E-FF15-AC6C-EECCF53356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668D148-F86F-FAF0-2819-40AF203038C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2ADFF86-6497-C819-BEE3-BB68740F9952}"/>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8" name="フッター プレースホルダー 7">
            <a:extLst>
              <a:ext uri="{FF2B5EF4-FFF2-40B4-BE49-F238E27FC236}">
                <a16:creationId xmlns:a16="http://schemas.microsoft.com/office/drawing/2014/main" id="{FDC94B48-A56A-28F5-41F4-8B20423DB6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D660097-051F-4471-375C-311254A29FF9}"/>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92969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8F9B6-B2AE-3902-63F1-3848D6C1E5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E98C9A3-B7CB-86C6-A316-2D9B92A19C34}"/>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4" name="フッター プレースホルダー 3">
            <a:extLst>
              <a:ext uri="{FF2B5EF4-FFF2-40B4-BE49-F238E27FC236}">
                <a16:creationId xmlns:a16="http://schemas.microsoft.com/office/drawing/2014/main" id="{65688977-DDA7-80BB-2A8A-B25CB31B8DD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D72613-0121-51AF-44B6-8D33CE2E74B1}"/>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192400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0C6B71-5941-1DBB-7368-BE1C78260891}"/>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3" name="フッター プレースホルダー 2">
            <a:extLst>
              <a:ext uri="{FF2B5EF4-FFF2-40B4-BE49-F238E27FC236}">
                <a16:creationId xmlns:a16="http://schemas.microsoft.com/office/drawing/2014/main" id="{4061B892-4DA4-25F1-18C2-30DABB0B983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9D0AAFB-CF6D-A9A0-4209-36A3FA235CCE}"/>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20128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6AACA-8E4B-1D17-BCA3-BC6ADC5564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C5AF8E-77D7-E959-4265-6EA43E8A5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98B8E87-C55D-022F-258C-6293ADE3E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F55AA74-1033-CD86-4161-A79ED4E69B54}"/>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6" name="フッター プレースホルダー 5">
            <a:extLst>
              <a:ext uri="{FF2B5EF4-FFF2-40B4-BE49-F238E27FC236}">
                <a16:creationId xmlns:a16="http://schemas.microsoft.com/office/drawing/2014/main" id="{88D9B0EF-07EC-2457-5627-9D37DE499B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7A5479-62C7-6FEB-ACB9-E73C8B01F8E3}"/>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327862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458A0-3420-C7B9-FEFC-277C8B889EB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AD3B64F-F493-5FF7-4B15-14434DACD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A81AAE4-0C81-8C30-9F10-4B5BE7870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34197A-7CA6-DE11-222F-C909897E5F85}"/>
              </a:ext>
            </a:extLst>
          </p:cNvPr>
          <p:cNvSpPr>
            <a:spLocks noGrp="1"/>
          </p:cNvSpPr>
          <p:nvPr>
            <p:ph type="dt" sz="half" idx="10"/>
          </p:nvPr>
        </p:nvSpPr>
        <p:spPr/>
        <p:txBody>
          <a:bodyPr/>
          <a:lstStyle/>
          <a:p>
            <a:fld id="{2670E3DA-9C14-4479-B336-EC002CB097F4}" type="datetimeFigureOut">
              <a:rPr kumimoji="1" lang="ja-JP" altLang="en-US" smtClean="0"/>
              <a:t>2022/12/30</a:t>
            </a:fld>
            <a:endParaRPr kumimoji="1" lang="ja-JP" altLang="en-US"/>
          </a:p>
        </p:txBody>
      </p:sp>
      <p:sp>
        <p:nvSpPr>
          <p:cNvPr id="6" name="フッター プレースホルダー 5">
            <a:extLst>
              <a:ext uri="{FF2B5EF4-FFF2-40B4-BE49-F238E27FC236}">
                <a16:creationId xmlns:a16="http://schemas.microsoft.com/office/drawing/2014/main" id="{2824B988-B6EB-1E1C-969A-ED0FB9F8348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0B054C-820C-F257-A436-683C1E47E60E}"/>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411151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AC516A-29EC-06A0-D7BD-21D99C7DB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1C0B21-5365-E295-ED47-E93D5C872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07619C-1493-C355-E060-7BC8E8E26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E3DA-9C14-4479-B336-EC002CB097F4}" type="datetimeFigureOut">
              <a:rPr kumimoji="1" lang="ja-JP" altLang="en-US" smtClean="0"/>
              <a:t>2022/12/30</a:t>
            </a:fld>
            <a:endParaRPr kumimoji="1" lang="ja-JP" altLang="en-US"/>
          </a:p>
        </p:txBody>
      </p:sp>
      <p:sp>
        <p:nvSpPr>
          <p:cNvPr id="5" name="フッター プレースホルダー 4">
            <a:extLst>
              <a:ext uri="{FF2B5EF4-FFF2-40B4-BE49-F238E27FC236}">
                <a16:creationId xmlns:a16="http://schemas.microsoft.com/office/drawing/2014/main" id="{FB8B767B-0F68-C980-630C-57E150A161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60B28F-44A4-7715-1138-BA8B04D99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71926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maff.go.jp/j/shokusan/recycle/syoku_loss/161227_4.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9449D-9506-4D1C-10D8-DDAB05FD081D}"/>
              </a:ext>
            </a:extLst>
          </p:cNvPr>
          <p:cNvSpPr>
            <a:spLocks noGrp="1"/>
          </p:cNvSpPr>
          <p:nvPr>
            <p:ph type="ctrTitle"/>
          </p:nvPr>
        </p:nvSpPr>
        <p:spPr/>
        <p:txBody>
          <a:bodyPr/>
          <a:lstStyle/>
          <a:p>
            <a:r>
              <a:rPr lang="ja-JP" altLang="en-US"/>
              <a:t>食品</a:t>
            </a:r>
            <a:r>
              <a:rPr kumimoji="1" lang="ja-JP" altLang="en-US"/>
              <a:t>ロス削減システム</a:t>
            </a:r>
          </a:p>
        </p:txBody>
      </p:sp>
      <p:sp>
        <p:nvSpPr>
          <p:cNvPr id="3" name="字幕 2">
            <a:extLst>
              <a:ext uri="{FF2B5EF4-FFF2-40B4-BE49-F238E27FC236}">
                <a16:creationId xmlns:a16="http://schemas.microsoft.com/office/drawing/2014/main" id="{94FB9CB3-56C5-E7BD-9FC4-177DCF2B2225}"/>
              </a:ext>
            </a:extLst>
          </p:cNvPr>
          <p:cNvSpPr>
            <a:spLocks noGrp="1"/>
          </p:cNvSpPr>
          <p:nvPr>
            <p:ph type="subTitle" idx="1"/>
          </p:nvPr>
        </p:nvSpPr>
        <p:spPr/>
        <p:txBody>
          <a:bodyPr/>
          <a:lstStyle/>
          <a:p>
            <a:r>
              <a:rPr kumimoji="1" lang="en-US" altLang="ja-JP"/>
              <a:t>kmzksuugaku</a:t>
            </a:r>
            <a:endParaRPr kumimoji="1" lang="ja-JP" altLang="en-US"/>
          </a:p>
        </p:txBody>
      </p:sp>
    </p:spTree>
    <p:extLst>
      <p:ext uri="{BB962C8B-B14F-4D97-AF65-F5344CB8AC3E}">
        <p14:creationId xmlns:p14="http://schemas.microsoft.com/office/powerpoint/2010/main" val="4042471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制作したシステムの概要④</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91920"/>
            <a:ext cx="10515600" cy="4785043"/>
          </a:xfrm>
        </p:spPr>
        <p:txBody>
          <a:bodyPr/>
          <a:lstStyle/>
          <a:p>
            <a:pPr marL="0" indent="0">
              <a:buNone/>
            </a:pPr>
            <a:r>
              <a:rPr lang="ja-JP" altLang="en-US"/>
              <a:t>・使用する材料、量</a:t>
            </a:r>
            <a:endParaRPr lang="en-US" altLang="ja-JP"/>
          </a:p>
          <a:p>
            <a:pPr marL="0" indent="0">
              <a:buNone/>
            </a:pPr>
            <a:r>
              <a:rPr lang="ja-JP" altLang="en-US"/>
              <a:t>・レシピの名前</a:t>
            </a:r>
            <a:endParaRPr lang="en-US" altLang="ja-JP"/>
          </a:p>
          <a:p>
            <a:pPr marL="0" indent="0">
              <a:buNone/>
            </a:pPr>
            <a:r>
              <a:rPr lang="ja-JP" altLang="en-US"/>
              <a:t>・レシピの</a:t>
            </a:r>
            <a:r>
              <a:rPr lang="en-US" altLang="ja-JP"/>
              <a:t>URL</a:t>
            </a:r>
          </a:p>
          <a:p>
            <a:pPr marL="0" indent="0">
              <a:buNone/>
            </a:pPr>
            <a:r>
              <a:rPr lang="ja-JP" altLang="en-US"/>
              <a:t>・永続化のために</a:t>
            </a:r>
            <a:endParaRPr lang="en-US" altLang="ja-JP"/>
          </a:p>
          <a:p>
            <a:pPr marL="0" indent="0">
              <a:buNone/>
            </a:pPr>
            <a:r>
              <a:rPr lang="ja-JP" altLang="en-US"/>
              <a:t>　</a:t>
            </a:r>
            <a:r>
              <a:rPr lang="en-US" altLang="ja-JP"/>
              <a:t>”</a:t>
            </a:r>
            <a:r>
              <a:rPr lang="ja-JP" altLang="en-US"/>
              <a:t>鯖 米 </a:t>
            </a:r>
            <a:r>
              <a:rPr lang="en-US" altLang="ja-JP"/>
              <a:t>List.xml”</a:t>
            </a:r>
          </a:p>
          <a:p>
            <a:pPr marL="0" indent="0">
              <a:buNone/>
            </a:pPr>
            <a:r>
              <a:rPr lang="ja-JP" altLang="en-US"/>
              <a:t>　として保存する。</a:t>
            </a:r>
            <a:endParaRPr lang="en-US" altLang="ja-JP"/>
          </a:p>
          <a:p>
            <a:pPr marL="0" indent="0">
              <a:buNone/>
            </a:pPr>
            <a:r>
              <a:rPr lang="ja-JP" altLang="en-US"/>
              <a:t>・右は保存されたレシピの</a:t>
            </a:r>
            <a:r>
              <a:rPr lang="en-US" altLang="ja-JP"/>
              <a:t>1</a:t>
            </a:r>
            <a:r>
              <a:rPr lang="ja-JP" altLang="en-US"/>
              <a:t>例</a:t>
            </a:r>
            <a:endParaRPr lang="en-US" altLang="ja-JP"/>
          </a:p>
        </p:txBody>
      </p:sp>
      <p:pic>
        <p:nvPicPr>
          <p:cNvPr id="7" name="図 6" descr="グラフィカル ユーザー インターフェイス, テキスト, アプリケーション, Word&#10;&#10;自動的に生成された説明">
            <a:extLst>
              <a:ext uri="{FF2B5EF4-FFF2-40B4-BE49-F238E27FC236}">
                <a16:creationId xmlns:a16="http://schemas.microsoft.com/office/drawing/2014/main" id="{F1679ACC-7090-8700-FE5E-278A0F0CA00F}"/>
              </a:ext>
            </a:extLst>
          </p:cNvPr>
          <p:cNvPicPr>
            <a:picLocks noChangeAspect="1"/>
          </p:cNvPicPr>
          <p:nvPr/>
        </p:nvPicPr>
        <p:blipFill rotWithShape="1">
          <a:blip r:embed="rId2">
            <a:extLst>
              <a:ext uri="{28A0092B-C50C-407E-A947-70E740481C1C}">
                <a14:useLocalDpi xmlns:a14="http://schemas.microsoft.com/office/drawing/2010/main" val="0"/>
              </a:ext>
            </a:extLst>
          </a:blip>
          <a:srcRect t="13926" r="73500" b="24444"/>
          <a:stretch/>
        </p:blipFill>
        <p:spPr>
          <a:xfrm>
            <a:off x="6024880" y="1391920"/>
            <a:ext cx="3972560" cy="5196808"/>
          </a:xfrm>
          <a:prstGeom prst="rect">
            <a:avLst/>
          </a:prstGeom>
          <a:ln>
            <a:solidFill>
              <a:schemeClr val="tx1"/>
            </a:solidFill>
          </a:ln>
        </p:spPr>
      </p:pic>
    </p:spTree>
    <p:extLst>
      <p:ext uri="{BB962C8B-B14F-4D97-AF65-F5344CB8AC3E}">
        <p14:creationId xmlns:p14="http://schemas.microsoft.com/office/powerpoint/2010/main" val="36537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制作したシステムの概要⑤</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589280" y="1849119"/>
            <a:ext cx="10764520" cy="4327843"/>
          </a:xfrm>
        </p:spPr>
        <p:txBody>
          <a:bodyPr/>
          <a:lstStyle/>
          <a:p>
            <a:pPr marL="0" indent="0">
              <a:buNone/>
            </a:pPr>
            <a:r>
              <a:rPr lang="ja-JP" altLang="en-US"/>
              <a:t>クローリングのために使用したライブラリ</a:t>
            </a:r>
            <a:endParaRPr lang="en-US" altLang="ja-JP"/>
          </a:p>
          <a:p>
            <a:pPr marL="0" indent="0">
              <a:buNone/>
            </a:pPr>
            <a:r>
              <a:rPr kumimoji="1" lang="ja-JP" altLang="en-US"/>
              <a:t>・</a:t>
            </a:r>
            <a:r>
              <a:rPr kumimoji="1" lang="en-US" altLang="ja-JP"/>
              <a:t>Java</a:t>
            </a:r>
            <a:r>
              <a:rPr kumimoji="1" lang="ja-JP" altLang="en-US"/>
              <a:t>で</a:t>
            </a:r>
            <a:r>
              <a:rPr kumimoji="1" lang="en-US" altLang="ja-JP"/>
              <a:t>HTML</a:t>
            </a:r>
            <a:r>
              <a:rPr kumimoji="1" lang="ja-JP" altLang="en-US"/>
              <a:t>の解析、編集が可能。</a:t>
            </a:r>
            <a:endParaRPr kumimoji="1" lang="en-US" altLang="ja-JP"/>
          </a:p>
          <a:p>
            <a:pPr marL="0" indent="0">
              <a:buNone/>
            </a:pPr>
            <a:r>
              <a:rPr lang="ja-JP" altLang="en-US"/>
              <a:t>・今回は消費者庁のキッチンから</a:t>
            </a:r>
            <a:endParaRPr lang="en-US" altLang="ja-JP"/>
          </a:p>
          <a:p>
            <a:pPr marL="0" indent="0">
              <a:buNone/>
            </a:pPr>
            <a:r>
              <a:rPr kumimoji="1" lang="ja-JP" altLang="en-US"/>
              <a:t>　データを持ってくるために使用。</a:t>
            </a:r>
            <a:endParaRPr kumimoji="1" lang="en-US" altLang="ja-JP"/>
          </a:p>
          <a:p>
            <a:pPr marL="0" indent="0">
              <a:buNone/>
            </a:pPr>
            <a:r>
              <a:rPr lang="ja-JP" altLang="en-US"/>
              <a:t>・使用したバージョン</a:t>
            </a:r>
            <a:endParaRPr lang="en-US" altLang="ja-JP"/>
          </a:p>
          <a:p>
            <a:pPr marL="0" indent="0">
              <a:buNone/>
            </a:pPr>
            <a:r>
              <a:rPr lang="ja-JP" altLang="en-US"/>
              <a:t>　</a:t>
            </a:r>
            <a:r>
              <a:rPr lang="en-US" altLang="ja-JP"/>
              <a:t>jsoup-1.15.3.jar</a:t>
            </a:r>
          </a:p>
          <a:p>
            <a:pPr marL="0" indent="0">
              <a:buNone/>
            </a:pPr>
            <a:r>
              <a:rPr lang="ja-JP" altLang="en-US"/>
              <a:t>（</a:t>
            </a:r>
            <a:r>
              <a:rPr lang="en-US" altLang="ja-JP"/>
              <a:t>2022/8/24</a:t>
            </a:r>
            <a:r>
              <a:rPr lang="ja-JP" altLang="en-US"/>
              <a:t>にリリース）</a:t>
            </a:r>
            <a:endParaRPr lang="en-US" altLang="ja-JP"/>
          </a:p>
          <a:p>
            <a:pPr marL="0" indent="0">
              <a:buNone/>
            </a:pPr>
            <a:r>
              <a:rPr lang="ja-JP" altLang="en-US"/>
              <a:t>　</a:t>
            </a:r>
            <a:endParaRPr lang="en-US" altLang="ja-JP"/>
          </a:p>
        </p:txBody>
      </p:sp>
      <p:pic>
        <p:nvPicPr>
          <p:cNvPr id="5" name="図 4" descr="ロゴ, 会社名&#10;&#10;自動的に生成された説明">
            <a:extLst>
              <a:ext uri="{FF2B5EF4-FFF2-40B4-BE49-F238E27FC236}">
                <a16:creationId xmlns:a16="http://schemas.microsoft.com/office/drawing/2014/main" id="{DD35CF9D-A923-23D1-E453-E30AD17EC144}"/>
              </a:ext>
            </a:extLst>
          </p:cNvPr>
          <p:cNvPicPr>
            <a:picLocks noChangeAspect="1"/>
          </p:cNvPicPr>
          <p:nvPr/>
        </p:nvPicPr>
        <p:blipFill rotWithShape="1">
          <a:blip r:embed="rId2">
            <a:extLst>
              <a:ext uri="{28A0092B-C50C-407E-A947-70E740481C1C}">
                <a14:useLocalDpi xmlns:a14="http://schemas.microsoft.com/office/drawing/2010/main" val="0"/>
              </a:ext>
            </a:extLst>
          </a:blip>
          <a:srcRect l="9387" r="10727"/>
          <a:stretch/>
        </p:blipFill>
        <p:spPr>
          <a:xfrm>
            <a:off x="6563360" y="2387759"/>
            <a:ext cx="4236720" cy="2983230"/>
          </a:xfrm>
          <a:prstGeom prst="rect">
            <a:avLst/>
          </a:prstGeom>
          <a:ln w="19050">
            <a:solidFill>
              <a:schemeClr val="tx1"/>
            </a:solidFill>
          </a:ln>
        </p:spPr>
      </p:pic>
      <p:sp>
        <p:nvSpPr>
          <p:cNvPr id="6" name="テキスト ボックス 5">
            <a:extLst>
              <a:ext uri="{FF2B5EF4-FFF2-40B4-BE49-F238E27FC236}">
                <a16:creationId xmlns:a16="http://schemas.microsoft.com/office/drawing/2014/main" id="{881B1F2C-FE7C-FA94-3840-C13EE0BB9E2F}"/>
              </a:ext>
            </a:extLst>
          </p:cNvPr>
          <p:cNvSpPr txBox="1"/>
          <p:nvPr/>
        </p:nvSpPr>
        <p:spPr>
          <a:xfrm>
            <a:off x="7487920" y="5516880"/>
            <a:ext cx="2387600" cy="646331"/>
          </a:xfrm>
          <a:prstGeom prst="rect">
            <a:avLst/>
          </a:prstGeom>
          <a:noFill/>
        </p:spPr>
        <p:txBody>
          <a:bodyPr wrap="square" rtlCol="0">
            <a:spAutoFit/>
          </a:bodyPr>
          <a:lstStyle/>
          <a:p>
            <a:pPr algn="ctr"/>
            <a:r>
              <a:rPr kumimoji="1" lang="ja-JP" altLang="en-US"/>
              <a:t>図</a:t>
            </a:r>
            <a:r>
              <a:rPr kumimoji="1" lang="en-US" altLang="ja-JP"/>
              <a:t>3:Jsoup</a:t>
            </a:r>
          </a:p>
          <a:p>
            <a:pPr algn="ctr"/>
            <a:r>
              <a:rPr kumimoji="1" lang="en-US" altLang="ja-JP"/>
              <a:t>https://jsoup.org/</a:t>
            </a:r>
            <a:endParaRPr kumimoji="1" lang="ja-JP" altLang="en-US"/>
          </a:p>
        </p:txBody>
      </p:sp>
    </p:spTree>
    <p:extLst>
      <p:ext uri="{BB962C8B-B14F-4D97-AF65-F5344CB8AC3E}">
        <p14:creationId xmlns:p14="http://schemas.microsoft.com/office/powerpoint/2010/main" val="421990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制作したシステムの概要⑥</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589280" y="1270001"/>
            <a:ext cx="10754360" cy="4896802"/>
          </a:xfrm>
        </p:spPr>
        <p:txBody>
          <a:bodyPr/>
          <a:lstStyle/>
          <a:p>
            <a:pPr marL="0" indent="0">
              <a:buNone/>
            </a:pPr>
            <a:r>
              <a:rPr lang="ja-JP" altLang="en-US"/>
              <a:t>実行用のメインクラス（</a:t>
            </a:r>
            <a:r>
              <a:rPr lang="en-US" altLang="ja-JP"/>
              <a:t>SampleCode.java</a:t>
            </a:r>
            <a:r>
              <a:rPr lang="ja-JP" altLang="en-US"/>
              <a:t>）</a:t>
            </a:r>
            <a:r>
              <a:rPr lang="en-US" altLang="ja-JP"/>
              <a:t>(1)</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EAD5C35B-1C11-544E-D7E0-75960511B121}"/>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8584" b="44445"/>
          <a:stretch/>
        </p:blipFill>
        <p:spPr>
          <a:xfrm>
            <a:off x="317500" y="1690688"/>
            <a:ext cx="11557000" cy="3318555"/>
          </a:xfrm>
          <a:prstGeom prst="rect">
            <a:avLst/>
          </a:prstGeom>
        </p:spPr>
      </p:pic>
    </p:spTree>
    <p:extLst>
      <p:ext uri="{BB962C8B-B14F-4D97-AF65-F5344CB8AC3E}">
        <p14:creationId xmlns:p14="http://schemas.microsoft.com/office/powerpoint/2010/main" val="4266913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制作したシステムの概要⑦</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589280" y="1270001"/>
            <a:ext cx="10754360" cy="4896802"/>
          </a:xfrm>
        </p:spPr>
        <p:txBody>
          <a:bodyPr/>
          <a:lstStyle/>
          <a:p>
            <a:pPr marL="0" indent="0">
              <a:buNone/>
            </a:pPr>
            <a:r>
              <a:rPr lang="ja-JP" altLang="en-US"/>
              <a:t>実行用のメインクラス（</a:t>
            </a:r>
            <a:r>
              <a:rPr lang="en-US" altLang="ja-JP"/>
              <a:t>SampleCode.java</a:t>
            </a:r>
            <a:r>
              <a:rPr lang="ja-JP" altLang="en-US"/>
              <a:t>）</a:t>
            </a:r>
            <a:r>
              <a:rPr lang="en-US" altLang="ja-JP"/>
              <a:t>(2)</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EAD5C35B-1C11-544E-D7E0-75960511B121}"/>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8584" b="44445"/>
          <a:stretch/>
        </p:blipFill>
        <p:spPr>
          <a:xfrm>
            <a:off x="317500" y="1690688"/>
            <a:ext cx="11557000" cy="3318555"/>
          </a:xfrm>
          <a:prstGeom prst="rect">
            <a:avLst/>
          </a:prstGeom>
        </p:spPr>
      </p:pic>
      <p:pic>
        <p:nvPicPr>
          <p:cNvPr id="4" name="図 3" descr="テキスト&#10;&#10;自動的に生成された説明">
            <a:extLst>
              <a:ext uri="{FF2B5EF4-FFF2-40B4-BE49-F238E27FC236}">
                <a16:creationId xmlns:a16="http://schemas.microsoft.com/office/drawing/2014/main" id="{CE9499F1-4FD2-4A70-CA94-8E0745D768F8}"/>
              </a:ext>
            </a:extLst>
          </p:cNvPr>
          <p:cNvPicPr>
            <a:picLocks noChangeAspect="1"/>
          </p:cNvPicPr>
          <p:nvPr/>
        </p:nvPicPr>
        <p:blipFill rotWithShape="1">
          <a:blip r:embed="rId3">
            <a:extLst>
              <a:ext uri="{28A0092B-C50C-407E-A947-70E740481C1C}">
                <a14:useLocalDpi xmlns:a14="http://schemas.microsoft.com/office/drawing/2010/main" val="0"/>
              </a:ext>
            </a:extLst>
          </a:blip>
          <a:srcRect t="14074" r="2604" b="16000"/>
          <a:stretch/>
        </p:blipFill>
        <p:spPr>
          <a:xfrm>
            <a:off x="317500" y="1697355"/>
            <a:ext cx="11874500" cy="4795520"/>
          </a:xfrm>
          <a:prstGeom prst="rect">
            <a:avLst/>
          </a:prstGeom>
        </p:spPr>
      </p:pic>
    </p:spTree>
    <p:extLst>
      <p:ext uri="{BB962C8B-B14F-4D97-AF65-F5344CB8AC3E}">
        <p14:creationId xmlns:p14="http://schemas.microsoft.com/office/powerpoint/2010/main" val="308392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D928BF2-65AC-5EE3-2927-73AFE03C3E23}"/>
              </a:ext>
            </a:extLst>
          </p:cNvPr>
          <p:cNvSpPr/>
          <p:nvPr/>
        </p:nvSpPr>
        <p:spPr>
          <a:xfrm>
            <a:off x="673670" y="2335762"/>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Food</a:t>
            </a:r>
            <a:endParaRPr kumimoji="1" lang="ja-JP" altLang="en-US"/>
          </a:p>
        </p:txBody>
      </p:sp>
      <p:sp>
        <p:nvSpPr>
          <p:cNvPr id="3" name="四角形: 角を丸くする 2">
            <a:extLst>
              <a:ext uri="{FF2B5EF4-FFF2-40B4-BE49-F238E27FC236}">
                <a16:creationId xmlns:a16="http://schemas.microsoft.com/office/drawing/2014/main" id="{2046BF56-516A-F912-96B9-28D2BC563D17}"/>
              </a:ext>
            </a:extLst>
          </p:cNvPr>
          <p:cNvSpPr/>
          <p:nvPr/>
        </p:nvSpPr>
        <p:spPr>
          <a:xfrm>
            <a:off x="3553512" y="2335762"/>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Food2</a:t>
            </a:r>
            <a:endParaRPr kumimoji="1" lang="ja-JP" altLang="en-US"/>
          </a:p>
        </p:txBody>
      </p:sp>
      <p:sp>
        <p:nvSpPr>
          <p:cNvPr id="4" name="四角形: 角を丸くする 3">
            <a:extLst>
              <a:ext uri="{FF2B5EF4-FFF2-40B4-BE49-F238E27FC236}">
                <a16:creationId xmlns:a16="http://schemas.microsoft.com/office/drawing/2014/main" id="{CDFD5995-AA28-D68C-57A5-EFDBACC6777F}"/>
              </a:ext>
            </a:extLst>
          </p:cNvPr>
          <p:cNvSpPr/>
          <p:nvPr/>
        </p:nvSpPr>
        <p:spPr>
          <a:xfrm>
            <a:off x="998841" y="4144348"/>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FoodUtils</a:t>
            </a:r>
            <a:endParaRPr kumimoji="1" lang="ja-JP" altLang="en-US"/>
          </a:p>
        </p:txBody>
      </p:sp>
      <p:sp>
        <p:nvSpPr>
          <p:cNvPr id="5" name="四角形: 角を丸くする 4">
            <a:extLst>
              <a:ext uri="{FF2B5EF4-FFF2-40B4-BE49-F238E27FC236}">
                <a16:creationId xmlns:a16="http://schemas.microsoft.com/office/drawing/2014/main" id="{9238ECD6-5A43-4F4B-7B1E-9267735E4F85}"/>
              </a:ext>
            </a:extLst>
          </p:cNvPr>
          <p:cNvSpPr/>
          <p:nvPr/>
        </p:nvSpPr>
        <p:spPr>
          <a:xfrm>
            <a:off x="460310" y="5782180"/>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Input</a:t>
            </a:r>
            <a:endParaRPr kumimoji="1" lang="ja-JP" altLang="en-US"/>
          </a:p>
        </p:txBody>
      </p:sp>
      <p:sp>
        <p:nvSpPr>
          <p:cNvPr id="6" name="四角形: 角を丸くする 5">
            <a:extLst>
              <a:ext uri="{FF2B5EF4-FFF2-40B4-BE49-F238E27FC236}">
                <a16:creationId xmlns:a16="http://schemas.microsoft.com/office/drawing/2014/main" id="{5F3B174B-5A33-598E-F640-475532367C6B}"/>
              </a:ext>
            </a:extLst>
          </p:cNvPr>
          <p:cNvSpPr/>
          <p:nvPr/>
        </p:nvSpPr>
        <p:spPr>
          <a:xfrm>
            <a:off x="6624213" y="798700"/>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Output</a:t>
            </a:r>
            <a:endParaRPr kumimoji="1" lang="ja-JP" altLang="en-US"/>
          </a:p>
        </p:txBody>
      </p:sp>
      <p:sp>
        <p:nvSpPr>
          <p:cNvPr id="7" name="四角形: 角を丸くする 6">
            <a:extLst>
              <a:ext uri="{FF2B5EF4-FFF2-40B4-BE49-F238E27FC236}">
                <a16:creationId xmlns:a16="http://schemas.microsoft.com/office/drawing/2014/main" id="{1DA44CBC-EFC2-4EBD-9F56-304E589C300B}"/>
              </a:ext>
            </a:extLst>
          </p:cNvPr>
          <p:cNvSpPr/>
          <p:nvPr/>
        </p:nvSpPr>
        <p:spPr>
          <a:xfrm>
            <a:off x="3640418" y="744793"/>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Assign</a:t>
            </a:r>
            <a:endParaRPr kumimoji="1" lang="ja-JP" altLang="en-US"/>
          </a:p>
        </p:txBody>
      </p:sp>
      <p:sp>
        <p:nvSpPr>
          <p:cNvPr id="8" name="四角形: 角を丸くする 7">
            <a:extLst>
              <a:ext uri="{FF2B5EF4-FFF2-40B4-BE49-F238E27FC236}">
                <a16:creationId xmlns:a16="http://schemas.microsoft.com/office/drawing/2014/main" id="{8FB40C87-109B-DA19-FE89-C963B1BA5267}"/>
              </a:ext>
            </a:extLst>
          </p:cNvPr>
          <p:cNvSpPr/>
          <p:nvPr/>
        </p:nvSpPr>
        <p:spPr>
          <a:xfrm>
            <a:off x="3553512" y="4144348"/>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a:t>
            </a:r>
            <a:endParaRPr kumimoji="1" lang="ja-JP" altLang="en-US"/>
          </a:p>
        </p:txBody>
      </p:sp>
      <p:sp>
        <p:nvSpPr>
          <p:cNvPr id="9" name="四角形: 角を丸くする 8">
            <a:extLst>
              <a:ext uri="{FF2B5EF4-FFF2-40B4-BE49-F238E27FC236}">
                <a16:creationId xmlns:a16="http://schemas.microsoft.com/office/drawing/2014/main" id="{FB8041A6-06B8-22A3-8C88-D30561C20281}"/>
              </a:ext>
            </a:extLst>
          </p:cNvPr>
          <p:cNvSpPr/>
          <p:nvPr/>
        </p:nvSpPr>
        <p:spPr>
          <a:xfrm>
            <a:off x="3546109" y="5952934"/>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RecipeList</a:t>
            </a:r>
            <a:endParaRPr kumimoji="1" lang="ja-JP" altLang="en-US"/>
          </a:p>
        </p:txBody>
      </p:sp>
      <p:sp>
        <p:nvSpPr>
          <p:cNvPr id="10" name="四角形: 角を丸くする 9">
            <a:extLst>
              <a:ext uri="{FF2B5EF4-FFF2-40B4-BE49-F238E27FC236}">
                <a16:creationId xmlns:a16="http://schemas.microsoft.com/office/drawing/2014/main" id="{9E3355C6-9857-BB85-BC5D-319478E5325C}"/>
              </a:ext>
            </a:extLst>
          </p:cNvPr>
          <p:cNvSpPr/>
          <p:nvPr/>
        </p:nvSpPr>
        <p:spPr>
          <a:xfrm>
            <a:off x="7000133" y="4155546"/>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RecipeUtils</a:t>
            </a:r>
            <a:endParaRPr kumimoji="1" lang="ja-JP" altLang="en-US"/>
          </a:p>
        </p:txBody>
      </p:sp>
      <p:sp>
        <p:nvSpPr>
          <p:cNvPr id="11" name="四角形: 角を丸くする 10">
            <a:extLst>
              <a:ext uri="{FF2B5EF4-FFF2-40B4-BE49-F238E27FC236}">
                <a16:creationId xmlns:a16="http://schemas.microsoft.com/office/drawing/2014/main" id="{F2689EDB-3B63-1004-0ACB-394972590BBA}"/>
              </a:ext>
            </a:extLst>
          </p:cNvPr>
          <p:cNvSpPr/>
          <p:nvPr/>
        </p:nvSpPr>
        <p:spPr>
          <a:xfrm>
            <a:off x="7000133" y="5964132"/>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RecipeListUtils</a:t>
            </a:r>
            <a:endParaRPr kumimoji="1" lang="ja-JP" altLang="en-US"/>
          </a:p>
        </p:txBody>
      </p:sp>
      <p:sp>
        <p:nvSpPr>
          <p:cNvPr id="12" name="四角形: 角を丸くする 11">
            <a:extLst>
              <a:ext uri="{FF2B5EF4-FFF2-40B4-BE49-F238E27FC236}">
                <a16:creationId xmlns:a16="http://schemas.microsoft.com/office/drawing/2014/main" id="{D953793D-6303-3840-1BBE-2EE0FC76EBBC}"/>
              </a:ext>
            </a:extLst>
          </p:cNvPr>
          <p:cNvSpPr/>
          <p:nvPr/>
        </p:nvSpPr>
        <p:spPr>
          <a:xfrm>
            <a:off x="585503" y="785949"/>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SearchT</a:t>
            </a:r>
            <a:r>
              <a:rPr lang="en-US" altLang="ja-JP"/>
              <a:t>hings</a:t>
            </a:r>
            <a:endParaRPr kumimoji="1" lang="ja-JP" altLang="en-US"/>
          </a:p>
        </p:txBody>
      </p:sp>
      <p:cxnSp>
        <p:nvCxnSpPr>
          <p:cNvPr id="14" name="直線矢印コネクタ 13">
            <a:extLst>
              <a:ext uri="{FF2B5EF4-FFF2-40B4-BE49-F238E27FC236}">
                <a16:creationId xmlns:a16="http://schemas.microsoft.com/office/drawing/2014/main" id="{72EC40D1-EEAC-DF5A-7179-20400F4B8EB2}"/>
              </a:ext>
            </a:extLst>
          </p:cNvPr>
          <p:cNvCxnSpPr>
            <a:cxnSpLocks/>
          </p:cNvCxnSpPr>
          <p:nvPr/>
        </p:nvCxnSpPr>
        <p:spPr>
          <a:xfrm flipV="1">
            <a:off x="2468880" y="3102741"/>
            <a:ext cx="0" cy="105280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線矢印コネクタ 21">
            <a:extLst>
              <a:ext uri="{FF2B5EF4-FFF2-40B4-BE49-F238E27FC236}">
                <a16:creationId xmlns:a16="http://schemas.microsoft.com/office/drawing/2014/main" id="{57829B75-B57C-FAD0-9881-08E31B70DBBA}"/>
              </a:ext>
            </a:extLst>
          </p:cNvPr>
          <p:cNvCxnSpPr>
            <a:cxnSpLocks/>
          </p:cNvCxnSpPr>
          <p:nvPr/>
        </p:nvCxnSpPr>
        <p:spPr>
          <a:xfrm flipV="1">
            <a:off x="792480" y="3102741"/>
            <a:ext cx="14428" cy="2679439"/>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矢印コネクタ 25">
            <a:extLst>
              <a:ext uri="{FF2B5EF4-FFF2-40B4-BE49-F238E27FC236}">
                <a16:creationId xmlns:a16="http://schemas.microsoft.com/office/drawing/2014/main" id="{E2900DD9-7696-43BF-5652-D3584290661A}"/>
              </a:ext>
            </a:extLst>
          </p:cNvPr>
          <p:cNvCxnSpPr>
            <a:cxnSpLocks/>
          </p:cNvCxnSpPr>
          <p:nvPr/>
        </p:nvCxnSpPr>
        <p:spPr>
          <a:xfrm>
            <a:off x="4056490" y="1541729"/>
            <a:ext cx="0" cy="794033"/>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ひし形 26">
            <a:extLst>
              <a:ext uri="{FF2B5EF4-FFF2-40B4-BE49-F238E27FC236}">
                <a16:creationId xmlns:a16="http://schemas.microsoft.com/office/drawing/2014/main" id="{22D8CED4-7B3E-6CF6-3B3B-F171961165C2}"/>
              </a:ext>
            </a:extLst>
          </p:cNvPr>
          <p:cNvSpPr/>
          <p:nvPr/>
        </p:nvSpPr>
        <p:spPr>
          <a:xfrm>
            <a:off x="3772172" y="3581001"/>
            <a:ext cx="525404" cy="568529"/>
          </a:xfrm>
          <a:prstGeom prst="diamond">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3B97493-155A-D4E0-AFD1-0484FEBB3907}"/>
              </a:ext>
            </a:extLst>
          </p:cNvPr>
          <p:cNvCxnSpPr>
            <a:cxnSpLocks/>
          </p:cNvCxnSpPr>
          <p:nvPr/>
        </p:nvCxnSpPr>
        <p:spPr>
          <a:xfrm flipV="1">
            <a:off x="4034871" y="3089344"/>
            <a:ext cx="0" cy="518031"/>
          </a:xfrm>
          <a:prstGeom prst="straightConnector1">
            <a:avLst/>
          </a:prstGeom>
          <a:ln w="1905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1" name="ひし形 30">
            <a:extLst>
              <a:ext uri="{FF2B5EF4-FFF2-40B4-BE49-F238E27FC236}">
                <a16:creationId xmlns:a16="http://schemas.microsoft.com/office/drawing/2014/main" id="{9CD9DBB7-6DC7-8B5F-7464-5B21DACA0815}"/>
              </a:ext>
            </a:extLst>
          </p:cNvPr>
          <p:cNvSpPr/>
          <p:nvPr/>
        </p:nvSpPr>
        <p:spPr>
          <a:xfrm>
            <a:off x="3772169" y="5374797"/>
            <a:ext cx="525404" cy="568529"/>
          </a:xfrm>
          <a:prstGeom prst="diamond">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54A23BB2-0796-1829-7D59-C44106D625C4}"/>
              </a:ext>
            </a:extLst>
          </p:cNvPr>
          <p:cNvCxnSpPr>
            <a:cxnSpLocks/>
          </p:cNvCxnSpPr>
          <p:nvPr/>
        </p:nvCxnSpPr>
        <p:spPr>
          <a:xfrm flipV="1">
            <a:off x="4034871" y="4911326"/>
            <a:ext cx="0" cy="463471"/>
          </a:xfrm>
          <a:prstGeom prst="straightConnector1">
            <a:avLst/>
          </a:prstGeom>
          <a:ln w="1905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BADCA66-CB99-71C3-B60A-CA7E50E89A7E}"/>
              </a:ext>
            </a:extLst>
          </p:cNvPr>
          <p:cNvCxnSpPr>
            <a:cxnSpLocks/>
            <a:stCxn id="10" idx="1"/>
            <a:endCxn id="8" idx="3"/>
          </p:cNvCxnSpPr>
          <p:nvPr/>
        </p:nvCxnSpPr>
        <p:spPr>
          <a:xfrm flipH="1" flipV="1">
            <a:off x="5867504" y="4522238"/>
            <a:ext cx="1132629" cy="1119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線矢印コネクタ 37">
            <a:extLst>
              <a:ext uri="{FF2B5EF4-FFF2-40B4-BE49-F238E27FC236}">
                <a16:creationId xmlns:a16="http://schemas.microsoft.com/office/drawing/2014/main" id="{33C173AC-9403-B58B-3875-C7CEDB09F997}"/>
              </a:ext>
            </a:extLst>
          </p:cNvPr>
          <p:cNvCxnSpPr>
            <a:cxnSpLocks/>
            <a:stCxn id="11" idx="1"/>
            <a:endCxn id="9" idx="3"/>
          </p:cNvCxnSpPr>
          <p:nvPr/>
        </p:nvCxnSpPr>
        <p:spPr>
          <a:xfrm flipH="1" flipV="1">
            <a:off x="5860101" y="6330824"/>
            <a:ext cx="1140032" cy="1119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直線矢印コネクタ 43">
            <a:extLst>
              <a:ext uri="{FF2B5EF4-FFF2-40B4-BE49-F238E27FC236}">
                <a16:creationId xmlns:a16="http://schemas.microsoft.com/office/drawing/2014/main" id="{237FD762-4BD1-14CD-8115-F6FD08D121A4}"/>
              </a:ext>
            </a:extLst>
          </p:cNvPr>
          <p:cNvCxnSpPr>
            <a:cxnSpLocks/>
          </p:cNvCxnSpPr>
          <p:nvPr/>
        </p:nvCxnSpPr>
        <p:spPr>
          <a:xfrm>
            <a:off x="806908" y="1554480"/>
            <a:ext cx="0" cy="79533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BADB9F47-1D57-8CEF-CFA2-B660D818245F}"/>
              </a:ext>
            </a:extLst>
          </p:cNvPr>
          <p:cNvCxnSpPr>
            <a:cxnSpLocks/>
          </p:cNvCxnSpPr>
          <p:nvPr/>
        </p:nvCxnSpPr>
        <p:spPr>
          <a:xfrm flipH="1">
            <a:off x="5364480" y="1581368"/>
            <a:ext cx="2021840" cy="768450"/>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テキスト ボックス 51">
            <a:extLst>
              <a:ext uri="{FF2B5EF4-FFF2-40B4-BE49-F238E27FC236}">
                <a16:creationId xmlns:a16="http://schemas.microsoft.com/office/drawing/2014/main" id="{B868A285-74B8-9F74-ACFB-D37266DEBF2A}"/>
              </a:ext>
            </a:extLst>
          </p:cNvPr>
          <p:cNvSpPr txBox="1"/>
          <p:nvPr/>
        </p:nvSpPr>
        <p:spPr>
          <a:xfrm>
            <a:off x="585503" y="264160"/>
            <a:ext cx="2954655" cy="369332"/>
          </a:xfrm>
          <a:prstGeom prst="rect">
            <a:avLst/>
          </a:prstGeom>
          <a:noFill/>
        </p:spPr>
        <p:txBody>
          <a:bodyPr wrap="none" rtlCol="0">
            <a:spAutoFit/>
          </a:bodyPr>
          <a:lstStyle/>
          <a:p>
            <a:r>
              <a:rPr kumimoji="1" lang="ja-JP" altLang="en-US"/>
              <a:t>今回のシステムのクラス図</a:t>
            </a:r>
          </a:p>
        </p:txBody>
      </p:sp>
      <p:cxnSp>
        <p:nvCxnSpPr>
          <p:cNvPr id="54" name="直線矢印コネクタ 53">
            <a:extLst>
              <a:ext uri="{FF2B5EF4-FFF2-40B4-BE49-F238E27FC236}">
                <a16:creationId xmlns:a16="http://schemas.microsoft.com/office/drawing/2014/main" id="{25847089-C5A2-DA7C-336D-E3F300A1E669}"/>
              </a:ext>
            </a:extLst>
          </p:cNvPr>
          <p:cNvCxnSpPr>
            <a:cxnSpLocks/>
          </p:cNvCxnSpPr>
          <p:nvPr/>
        </p:nvCxnSpPr>
        <p:spPr>
          <a:xfrm>
            <a:off x="2468880" y="1581368"/>
            <a:ext cx="1171538" cy="768450"/>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線矢印コネクタ 55">
            <a:extLst>
              <a:ext uri="{FF2B5EF4-FFF2-40B4-BE49-F238E27FC236}">
                <a16:creationId xmlns:a16="http://schemas.microsoft.com/office/drawing/2014/main" id="{8AC18B65-EDE0-FC70-B767-22CD7B4DBE04}"/>
              </a:ext>
            </a:extLst>
          </p:cNvPr>
          <p:cNvCxnSpPr>
            <a:cxnSpLocks/>
          </p:cNvCxnSpPr>
          <p:nvPr/>
        </p:nvCxnSpPr>
        <p:spPr>
          <a:xfrm flipV="1">
            <a:off x="8656320" y="1554480"/>
            <a:ext cx="0" cy="258831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647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3589701-0192-73B9-9875-A834157C731E}"/>
              </a:ext>
            </a:extLst>
          </p:cNvPr>
          <p:cNvGraphicFramePr>
            <a:graphicFrameLocks noGrp="1"/>
          </p:cNvGraphicFramePr>
          <p:nvPr>
            <p:extLst>
              <p:ext uri="{D42A27DB-BD31-4B8C-83A1-F6EECF244321}">
                <p14:modId xmlns:p14="http://schemas.microsoft.com/office/powerpoint/2010/main" val="3624310055"/>
              </p:ext>
            </p:extLst>
          </p:nvPr>
        </p:nvGraphicFramePr>
        <p:xfrm>
          <a:off x="497840" y="1064638"/>
          <a:ext cx="4196079" cy="2834640"/>
        </p:xfrm>
        <a:graphic>
          <a:graphicData uri="http://schemas.openxmlformats.org/drawingml/2006/table">
            <a:tbl>
              <a:tblPr firstRow="1" bandRow="1">
                <a:tableStyleId>{5C22544A-7EE6-4342-B048-85BDC9FD1C3A}</a:tableStyleId>
              </a:tblPr>
              <a:tblGrid>
                <a:gridCol w="4196079">
                  <a:extLst>
                    <a:ext uri="{9D8B030D-6E8A-4147-A177-3AD203B41FA5}">
                      <a16:colId xmlns:a16="http://schemas.microsoft.com/office/drawing/2014/main" val="98896097"/>
                    </a:ext>
                  </a:extLst>
                </a:gridCol>
              </a:tblGrid>
              <a:tr h="446078">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Food</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624509">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-timeLimit:LocalDate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1695095">
                <a:tc>
                  <a:txBody>
                    <a:bodyPr/>
                    <a:lstStyle/>
                    <a:p>
                      <a:r>
                        <a:rPr kumimoji="1" lang="en-US" altLang="ja-JP" sz="1800">
                          <a:latin typeface="Courier New" panose="02070309020205020404" pitchFamily="49" charset="0"/>
                          <a:cs typeface="Courier New" panose="02070309020205020404" pitchFamily="49" charset="0"/>
                        </a:rPr>
                        <a:t>+Food()</a:t>
                      </a:r>
                    </a:p>
                    <a:p>
                      <a:r>
                        <a:rPr kumimoji="1" lang="en-US" altLang="ja-JP" sz="1800">
                          <a:latin typeface="Courier New" panose="02070309020205020404" pitchFamily="49" charset="0"/>
                          <a:cs typeface="Courier New" panose="02070309020205020404" pitchFamily="49" charset="0"/>
                        </a:rPr>
                        <a:t>+setName(name:String):void</a:t>
                      </a:r>
                    </a:p>
                    <a:p>
                      <a:r>
                        <a:rPr kumimoji="1" lang="en-US" altLang="ja-JP" sz="1800">
                          <a:latin typeface="Courier New" panose="02070309020205020404" pitchFamily="49" charset="0"/>
                          <a:cs typeface="Courier New" panose="02070309020205020404" pitchFamily="49" charset="0"/>
                        </a:rPr>
                        <a:t>+getName():String</a:t>
                      </a:r>
                    </a:p>
                    <a:p>
                      <a:r>
                        <a:rPr kumimoji="1" lang="en-US" altLang="ja-JP" sz="1800">
                          <a:latin typeface="Courier New" panose="02070309020205020404" pitchFamily="49" charset="0"/>
                          <a:cs typeface="Courier New" panose="02070309020205020404" pitchFamily="49" charset="0"/>
                        </a:rPr>
                        <a:t>+setTimeLimit(year:int,month:int,day:int):void</a:t>
                      </a:r>
                    </a:p>
                    <a:p>
                      <a:r>
                        <a:rPr kumimoji="1" lang="en-US" altLang="ja-JP" sz="1800">
                          <a:latin typeface="Courier New" panose="02070309020205020404" pitchFamily="49" charset="0"/>
                          <a:cs typeface="Courier New" panose="02070309020205020404" pitchFamily="49" charset="0"/>
                        </a:rPr>
                        <a:t>+getTimeLimit():LocalDate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5801360" cy="646331"/>
          </a:xfrm>
          <a:prstGeom prst="rect">
            <a:avLst/>
          </a:prstGeom>
          <a:noFill/>
        </p:spPr>
        <p:txBody>
          <a:bodyPr wrap="square" rtlCol="0">
            <a:spAutoFit/>
          </a:bodyPr>
          <a:lstStyle/>
          <a:p>
            <a:r>
              <a:rPr kumimoji="1" lang="ja-JP" altLang="en-US" sz="3600"/>
              <a:t>クラスの説明</a:t>
            </a:r>
            <a:r>
              <a:rPr kumimoji="1" lang="en-US" altLang="ja-JP" sz="3600"/>
              <a:t>(Food.java)</a:t>
            </a:r>
            <a:endParaRPr kumimoji="1" lang="ja-JP" altLang="en-US" sz="3600"/>
          </a:p>
        </p:txBody>
      </p:sp>
      <p:pic>
        <p:nvPicPr>
          <p:cNvPr id="34" name="図 33" descr="グラフィカル ユーザー インターフェイス, テキスト, アプリケーション&#10;&#10;自動的に生成された説明">
            <a:extLst>
              <a:ext uri="{FF2B5EF4-FFF2-40B4-BE49-F238E27FC236}">
                <a16:creationId xmlns:a16="http://schemas.microsoft.com/office/drawing/2014/main" id="{791E21AC-8470-E411-37B5-4005ECCC46BD}"/>
              </a:ext>
            </a:extLst>
          </p:cNvPr>
          <p:cNvPicPr>
            <a:picLocks noChangeAspect="1"/>
          </p:cNvPicPr>
          <p:nvPr/>
        </p:nvPicPr>
        <p:blipFill rotWithShape="1">
          <a:blip r:embed="rId2">
            <a:extLst>
              <a:ext uri="{28A0092B-C50C-407E-A947-70E740481C1C}">
                <a14:useLocalDpi xmlns:a14="http://schemas.microsoft.com/office/drawing/2010/main" val="0"/>
              </a:ext>
            </a:extLst>
          </a:blip>
          <a:srcRect l="505" t="8649" r="49338" b="22092"/>
          <a:stretch/>
        </p:blipFill>
        <p:spPr>
          <a:xfrm>
            <a:off x="5020576" y="1064638"/>
            <a:ext cx="6490704" cy="5041522"/>
          </a:xfrm>
          <a:prstGeom prst="rect">
            <a:avLst/>
          </a:prstGeom>
        </p:spPr>
      </p:pic>
    </p:spTree>
    <p:extLst>
      <p:ext uri="{BB962C8B-B14F-4D97-AF65-F5344CB8AC3E}">
        <p14:creationId xmlns:p14="http://schemas.microsoft.com/office/powerpoint/2010/main" val="282748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6490704" cy="646331"/>
          </a:xfrm>
          <a:prstGeom prst="rect">
            <a:avLst/>
          </a:prstGeom>
          <a:noFill/>
        </p:spPr>
        <p:txBody>
          <a:bodyPr wrap="square" rtlCol="0">
            <a:spAutoFit/>
          </a:bodyPr>
          <a:lstStyle/>
          <a:p>
            <a:r>
              <a:rPr kumimoji="1" lang="ja-JP" altLang="en-US" sz="3600"/>
              <a:t>クラスの説明</a:t>
            </a:r>
            <a:r>
              <a:rPr kumimoji="1" lang="en-US" altLang="ja-JP" sz="3600"/>
              <a:t>(FoodUtils.java)</a:t>
            </a:r>
            <a:endParaRPr kumimoji="1" lang="ja-JP" altLang="en-US" sz="3600"/>
          </a:p>
        </p:txBody>
      </p:sp>
      <p:graphicFrame>
        <p:nvGraphicFramePr>
          <p:cNvPr id="4" name="表 3">
            <a:extLst>
              <a:ext uri="{FF2B5EF4-FFF2-40B4-BE49-F238E27FC236}">
                <a16:creationId xmlns:a16="http://schemas.microsoft.com/office/drawing/2014/main" id="{5FB6F7C3-8BF6-13AE-1780-2FD8B4C1BE7F}"/>
              </a:ext>
            </a:extLst>
          </p:cNvPr>
          <p:cNvGraphicFramePr>
            <a:graphicFrameLocks noGrp="1"/>
          </p:cNvGraphicFramePr>
          <p:nvPr>
            <p:extLst>
              <p:ext uri="{D42A27DB-BD31-4B8C-83A1-F6EECF244321}">
                <p14:modId xmlns:p14="http://schemas.microsoft.com/office/powerpoint/2010/main" val="1321884134"/>
              </p:ext>
            </p:extLst>
          </p:nvPr>
        </p:nvGraphicFramePr>
        <p:xfrm>
          <a:off x="858187" y="1064638"/>
          <a:ext cx="3560039" cy="1826061"/>
        </p:xfrm>
        <a:graphic>
          <a:graphicData uri="http://schemas.openxmlformats.org/drawingml/2006/table">
            <a:tbl>
              <a:tblPr firstRow="1" bandRow="1">
                <a:tableStyleId>{5C22544A-7EE6-4342-B048-85BDC9FD1C3A}</a:tableStyleId>
              </a:tblPr>
              <a:tblGrid>
                <a:gridCol w="3560039">
                  <a:extLst>
                    <a:ext uri="{9D8B030D-6E8A-4147-A177-3AD203B41FA5}">
                      <a16:colId xmlns:a16="http://schemas.microsoft.com/office/drawing/2014/main" val="98896097"/>
                    </a:ext>
                  </a:extLst>
                </a:gridCol>
              </a:tblGrid>
              <a:tr h="359432">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FoodUtils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34338">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934523">
                <a:tc>
                  <a:txBody>
                    <a:bodyPr/>
                    <a:lstStyle/>
                    <a:p>
                      <a:r>
                        <a:rPr kumimoji="1" lang="en-US" altLang="ja-JP" sz="1800">
                          <a:latin typeface="Courier New" panose="02070309020205020404" pitchFamily="49" charset="0"/>
                          <a:cs typeface="Courier New" panose="02070309020205020404" pitchFamily="49" charset="0"/>
                        </a:rPr>
                        <a:t>+print(food:Food):void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589B6225-3148-2462-4092-429F5BB4D9AA}"/>
              </a:ext>
            </a:extLst>
          </p:cNvPr>
          <p:cNvPicPr>
            <a:picLocks noChangeAspect="1"/>
          </p:cNvPicPr>
          <p:nvPr/>
        </p:nvPicPr>
        <p:blipFill rotWithShape="1">
          <a:blip r:embed="rId2">
            <a:extLst>
              <a:ext uri="{28A0092B-C50C-407E-A947-70E740481C1C}">
                <a14:useLocalDpi xmlns:a14="http://schemas.microsoft.com/office/drawing/2010/main" val="0"/>
              </a:ext>
            </a:extLst>
          </a:blip>
          <a:srcRect l="1000" t="8889" r="21167" b="71555"/>
          <a:stretch/>
        </p:blipFill>
        <p:spPr>
          <a:xfrm>
            <a:off x="4632960" y="1064638"/>
            <a:ext cx="7335520" cy="1036712"/>
          </a:xfrm>
          <a:prstGeom prst="rect">
            <a:avLst/>
          </a:prstGeom>
        </p:spPr>
      </p:pic>
    </p:spTree>
    <p:extLst>
      <p:ext uri="{BB962C8B-B14F-4D97-AF65-F5344CB8AC3E}">
        <p14:creationId xmlns:p14="http://schemas.microsoft.com/office/powerpoint/2010/main" val="3300857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6490704" cy="646331"/>
          </a:xfrm>
          <a:prstGeom prst="rect">
            <a:avLst/>
          </a:prstGeom>
          <a:noFill/>
        </p:spPr>
        <p:txBody>
          <a:bodyPr wrap="square" rtlCol="0">
            <a:spAutoFit/>
          </a:bodyPr>
          <a:lstStyle/>
          <a:p>
            <a:r>
              <a:rPr kumimoji="1" lang="ja-JP" altLang="en-US" sz="3600"/>
              <a:t>クラスの説明</a:t>
            </a:r>
            <a:r>
              <a:rPr kumimoji="1" lang="en-US" altLang="ja-JP" sz="3600"/>
              <a:t>(Food2.java)</a:t>
            </a:r>
            <a:endParaRPr kumimoji="1" lang="ja-JP" altLang="en-US" sz="3600"/>
          </a:p>
        </p:txBody>
      </p:sp>
      <p:graphicFrame>
        <p:nvGraphicFramePr>
          <p:cNvPr id="2" name="表 1">
            <a:extLst>
              <a:ext uri="{FF2B5EF4-FFF2-40B4-BE49-F238E27FC236}">
                <a16:creationId xmlns:a16="http://schemas.microsoft.com/office/drawing/2014/main" id="{705BF49D-0689-8BE9-854F-45BC20D575DC}"/>
              </a:ext>
            </a:extLst>
          </p:cNvPr>
          <p:cNvGraphicFramePr>
            <a:graphicFrameLocks noGrp="1"/>
          </p:cNvGraphicFramePr>
          <p:nvPr>
            <p:extLst>
              <p:ext uri="{D42A27DB-BD31-4B8C-83A1-F6EECF244321}">
                <p14:modId xmlns:p14="http://schemas.microsoft.com/office/powerpoint/2010/main" val="1653487612"/>
              </p:ext>
            </p:extLst>
          </p:nvPr>
        </p:nvGraphicFramePr>
        <p:xfrm>
          <a:off x="223520" y="1064638"/>
          <a:ext cx="4235116" cy="2834640"/>
        </p:xfrm>
        <a:graphic>
          <a:graphicData uri="http://schemas.openxmlformats.org/drawingml/2006/table">
            <a:tbl>
              <a:tblPr firstRow="1" bandRow="1">
                <a:tableStyleId>{5C22544A-7EE6-4342-B048-85BDC9FD1C3A}</a:tableStyleId>
              </a:tblPr>
              <a:tblGrid>
                <a:gridCol w="4235116">
                  <a:extLst>
                    <a:ext uri="{9D8B030D-6E8A-4147-A177-3AD203B41FA5}">
                      <a16:colId xmlns:a16="http://schemas.microsoft.com/office/drawing/2014/main" val="98896097"/>
                    </a:ext>
                  </a:extLst>
                </a:gridCol>
              </a:tblGrid>
              <a:tr h="0">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Food2</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0">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-quantity:String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0">
                <a:tc>
                  <a:txBody>
                    <a:bodyPr/>
                    <a:lstStyle/>
                    <a:p>
                      <a:r>
                        <a:rPr kumimoji="1" lang="en-US" altLang="ja-JP" sz="1800">
                          <a:latin typeface="Courier New" panose="02070309020205020404" pitchFamily="49" charset="0"/>
                          <a:cs typeface="Courier New" panose="02070309020205020404" pitchFamily="49" charset="0"/>
                        </a:rPr>
                        <a:t>+Food2()</a:t>
                      </a:r>
                    </a:p>
                    <a:p>
                      <a:r>
                        <a:rPr kumimoji="1" lang="en-US" altLang="ja-JP" sz="1800">
                          <a:latin typeface="Courier New" panose="02070309020205020404" pitchFamily="49" charset="0"/>
                          <a:cs typeface="Courier New" panose="02070309020205020404" pitchFamily="49" charset="0"/>
                        </a:rPr>
                        <a:t>+setName(name:String):void</a:t>
                      </a:r>
                    </a:p>
                    <a:p>
                      <a:r>
                        <a:rPr kumimoji="1" lang="en-US" altLang="ja-JP" sz="1800">
                          <a:latin typeface="Courier New" panose="02070309020205020404" pitchFamily="49" charset="0"/>
                          <a:cs typeface="Courier New" panose="02070309020205020404" pitchFamily="49" charset="0"/>
                        </a:rPr>
                        <a:t>+getName():String</a:t>
                      </a:r>
                    </a:p>
                    <a:p>
                      <a:r>
                        <a:rPr kumimoji="1" lang="en-US" altLang="ja-JP" sz="1800">
                          <a:latin typeface="Courier New" panose="02070309020205020404" pitchFamily="49" charset="0"/>
                          <a:cs typeface="Courier New" panose="02070309020205020404" pitchFamily="49" charset="0"/>
                        </a:rPr>
                        <a:t>+setQuantity(quantity:String):void</a:t>
                      </a:r>
                    </a:p>
                    <a:p>
                      <a:r>
                        <a:rPr kumimoji="1" lang="en-US" altLang="ja-JP" sz="1800">
                          <a:latin typeface="Courier New" panose="02070309020205020404" pitchFamily="49" charset="0"/>
                          <a:cs typeface="Courier New" panose="02070309020205020404" pitchFamily="49" charset="0"/>
                        </a:rPr>
                        <a:t>+getQuantity():String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EBAAA0D-F180-38DA-E60C-A583969BA518}"/>
              </a:ext>
            </a:extLst>
          </p:cNvPr>
          <p:cNvPicPr>
            <a:picLocks noChangeAspect="1"/>
          </p:cNvPicPr>
          <p:nvPr/>
        </p:nvPicPr>
        <p:blipFill rotWithShape="1">
          <a:blip r:embed="rId2">
            <a:extLst>
              <a:ext uri="{28A0092B-C50C-407E-A947-70E740481C1C}">
                <a14:useLocalDpi xmlns:a14="http://schemas.microsoft.com/office/drawing/2010/main" val="0"/>
              </a:ext>
            </a:extLst>
          </a:blip>
          <a:srcRect l="919" t="8592" r="47832" b="23852"/>
          <a:stretch/>
        </p:blipFill>
        <p:spPr>
          <a:xfrm>
            <a:off x="4815840" y="1064637"/>
            <a:ext cx="6644640" cy="4926757"/>
          </a:xfrm>
          <a:prstGeom prst="rect">
            <a:avLst/>
          </a:prstGeom>
        </p:spPr>
      </p:pic>
    </p:spTree>
    <p:extLst>
      <p:ext uri="{BB962C8B-B14F-4D97-AF65-F5344CB8AC3E}">
        <p14:creationId xmlns:p14="http://schemas.microsoft.com/office/powerpoint/2010/main" val="307970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6490704"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a:t>
            </a:r>
            <a:r>
              <a:rPr kumimoji="1" lang="en-US" altLang="ja-JP" sz="3600"/>
              <a:t>.java)</a:t>
            </a:r>
            <a:endParaRPr kumimoji="1" lang="ja-JP" altLang="en-US" sz="3600"/>
          </a:p>
        </p:txBody>
      </p:sp>
      <p:graphicFrame>
        <p:nvGraphicFramePr>
          <p:cNvPr id="4" name="表 3">
            <a:extLst>
              <a:ext uri="{FF2B5EF4-FFF2-40B4-BE49-F238E27FC236}">
                <a16:creationId xmlns:a16="http://schemas.microsoft.com/office/drawing/2014/main" id="{8BDA6E5B-7B45-83CD-DCA3-66C8F4C1FF2C}"/>
              </a:ext>
            </a:extLst>
          </p:cNvPr>
          <p:cNvGraphicFramePr>
            <a:graphicFrameLocks noGrp="1"/>
          </p:cNvGraphicFramePr>
          <p:nvPr>
            <p:extLst>
              <p:ext uri="{D42A27DB-BD31-4B8C-83A1-F6EECF244321}">
                <p14:modId xmlns:p14="http://schemas.microsoft.com/office/powerpoint/2010/main" val="2728671844"/>
              </p:ext>
            </p:extLst>
          </p:nvPr>
        </p:nvGraphicFramePr>
        <p:xfrm>
          <a:off x="294640" y="951131"/>
          <a:ext cx="4318000" cy="5029200"/>
        </p:xfrm>
        <a:graphic>
          <a:graphicData uri="http://schemas.openxmlformats.org/drawingml/2006/table">
            <a:tbl>
              <a:tblPr firstRow="1" bandRow="1">
                <a:tableStyleId>{5C22544A-7EE6-4342-B048-85BDC9FD1C3A}</a:tableStyleId>
              </a:tblPr>
              <a:tblGrid>
                <a:gridCol w="4318000">
                  <a:extLst>
                    <a:ext uri="{9D8B030D-6E8A-4147-A177-3AD203B41FA5}">
                      <a16:colId xmlns:a16="http://schemas.microsoft.com/office/drawing/2014/main" val="98896097"/>
                    </a:ext>
                  </a:extLst>
                </a:gridCol>
              </a:tblGrid>
              <a:tr h="428923">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1115199">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-url:String</a:t>
                      </a:r>
                    </a:p>
                    <a:p>
                      <a:r>
                        <a:rPr kumimoji="1" lang="en-US" altLang="ja-JP" sz="1800">
                          <a:latin typeface="Courier New" panose="02070309020205020404" pitchFamily="49" charset="0"/>
                          <a:cs typeface="Courier New" panose="02070309020205020404" pitchFamily="49" charset="0"/>
                        </a:rPr>
                        <a:t>-</a:t>
                      </a:r>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list:List&lt;Food2&gt; = new ArrayList&lt;Food2&gt;()</a:t>
                      </a:r>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3174028">
                <a:tc>
                  <a:txBody>
                    <a:bodyPr/>
                    <a:lstStyle/>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Recipe()​</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setName(name:String):void​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getName():String​</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setUrl(url:String):void​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getUrl():String​</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setList(list:List&lt;Food2&gt;):void​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getList():List&lt;Food2&gt;​</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add(food:Food2):void​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get(index:int):Food2​</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remove(index:int):Food2​</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size():int</a:t>
                      </a:r>
                      <a:r>
                        <a:rPr kumimoji="1" lang="ja-JP" altLang="ja-JP" sz="1800" b="0" i="0" kern="1200">
                          <a:solidFill>
                            <a:schemeClr val="dk1"/>
                          </a:solidFill>
                          <a:effectLst/>
                          <a:latin typeface="Courier New" panose="02070309020205020404" pitchFamily="49" charset="0"/>
                          <a:ea typeface="+mn-ea"/>
                          <a:cs typeface="Courier New" panose="02070309020205020404" pitchFamily="49" charset="0"/>
                        </a:rPr>
                        <a:t>​</a:t>
                      </a: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1B29868-1F3F-9B1C-6A84-99F212C5F0AF}"/>
              </a:ext>
            </a:extLst>
          </p:cNvPr>
          <p:cNvPicPr>
            <a:picLocks noChangeAspect="1"/>
          </p:cNvPicPr>
          <p:nvPr/>
        </p:nvPicPr>
        <p:blipFill rotWithShape="1">
          <a:blip r:embed="rId2">
            <a:extLst>
              <a:ext uri="{28A0092B-C50C-407E-A947-70E740481C1C}">
                <a14:useLocalDpi xmlns:a14="http://schemas.microsoft.com/office/drawing/2010/main" val="0"/>
              </a:ext>
            </a:extLst>
          </a:blip>
          <a:srcRect l="1" t="8651" r="67166" b="13332"/>
          <a:stretch/>
        </p:blipFill>
        <p:spPr>
          <a:xfrm>
            <a:off x="5852160" y="951131"/>
            <a:ext cx="4003040" cy="5350411"/>
          </a:xfrm>
          <a:prstGeom prst="rect">
            <a:avLst/>
          </a:prstGeom>
        </p:spPr>
      </p:pic>
    </p:spTree>
    <p:extLst>
      <p:ext uri="{BB962C8B-B14F-4D97-AF65-F5344CB8AC3E}">
        <p14:creationId xmlns:p14="http://schemas.microsoft.com/office/powerpoint/2010/main" val="419043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RecipeUtils</a:t>
            </a:r>
            <a:r>
              <a:rPr kumimoji="1" lang="en-US" altLang="ja-JP" sz="3600"/>
              <a:t>.java)</a:t>
            </a:r>
            <a:endParaRPr kumimoji="1" lang="ja-JP" altLang="en-US" sz="3600"/>
          </a:p>
        </p:txBody>
      </p:sp>
      <p:graphicFrame>
        <p:nvGraphicFramePr>
          <p:cNvPr id="8" name="表 7">
            <a:extLst>
              <a:ext uri="{FF2B5EF4-FFF2-40B4-BE49-F238E27FC236}">
                <a16:creationId xmlns:a16="http://schemas.microsoft.com/office/drawing/2014/main" id="{EB2E08F4-E538-4668-4A19-991A031C75B8}"/>
              </a:ext>
            </a:extLst>
          </p:cNvPr>
          <p:cNvGraphicFramePr>
            <a:graphicFrameLocks noGrp="1"/>
          </p:cNvGraphicFramePr>
          <p:nvPr>
            <p:extLst>
              <p:ext uri="{D42A27DB-BD31-4B8C-83A1-F6EECF244321}">
                <p14:modId xmlns:p14="http://schemas.microsoft.com/office/powerpoint/2010/main" val="2711344293"/>
              </p:ext>
            </p:extLst>
          </p:nvPr>
        </p:nvGraphicFramePr>
        <p:xfrm>
          <a:off x="497840" y="1087336"/>
          <a:ext cx="3749040" cy="1407373"/>
        </p:xfrm>
        <a:graphic>
          <a:graphicData uri="http://schemas.openxmlformats.org/drawingml/2006/table">
            <a:tbl>
              <a:tblPr firstRow="1" bandRow="1">
                <a:tableStyleId>{5C22544A-7EE6-4342-B048-85BDC9FD1C3A}</a:tableStyleId>
              </a:tblPr>
              <a:tblGrid>
                <a:gridCol w="3749040">
                  <a:extLst>
                    <a:ext uri="{9D8B030D-6E8A-4147-A177-3AD203B41FA5}">
                      <a16:colId xmlns:a16="http://schemas.microsoft.com/office/drawing/2014/main" val="98896097"/>
                    </a:ext>
                  </a:extLst>
                </a:gridCol>
              </a:tblGrid>
              <a:tr h="330378">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RecipeUtils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264302">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584413">
                <a:tc>
                  <a:txBody>
                    <a:bodyPr/>
                    <a:lstStyle/>
                    <a:p>
                      <a:r>
                        <a:rPr kumimoji="1" lang="en-US" altLang="ja-JP" sz="1800">
                          <a:latin typeface="Courier New" panose="02070309020205020404" pitchFamily="49" charset="0"/>
                          <a:cs typeface="Courier New" panose="02070309020205020404" pitchFamily="49" charset="0"/>
                        </a:rPr>
                        <a:t>+print(recipe:Recipe):void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2F38735F-0CD7-901C-62D6-F0F8B6C226FD}"/>
              </a:ext>
            </a:extLst>
          </p:cNvPr>
          <p:cNvPicPr>
            <a:picLocks noChangeAspect="1"/>
          </p:cNvPicPr>
          <p:nvPr/>
        </p:nvPicPr>
        <p:blipFill rotWithShape="1">
          <a:blip r:embed="rId2">
            <a:extLst>
              <a:ext uri="{28A0092B-C50C-407E-A947-70E740481C1C}">
                <a14:useLocalDpi xmlns:a14="http://schemas.microsoft.com/office/drawing/2010/main" val="0"/>
              </a:ext>
            </a:extLst>
          </a:blip>
          <a:srcRect t="9037" r="9417" b="59556"/>
          <a:stretch/>
        </p:blipFill>
        <p:spPr>
          <a:xfrm>
            <a:off x="497840" y="2783840"/>
            <a:ext cx="11043920" cy="2153920"/>
          </a:xfrm>
          <a:prstGeom prst="rect">
            <a:avLst/>
          </a:prstGeom>
        </p:spPr>
      </p:pic>
    </p:spTree>
    <p:extLst>
      <p:ext uri="{BB962C8B-B14F-4D97-AF65-F5344CB8AC3E}">
        <p14:creationId xmlns:p14="http://schemas.microsoft.com/office/powerpoint/2010/main" val="19524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8585D-57F1-FA89-F62A-2CD95C4C8DDC}"/>
              </a:ext>
            </a:extLst>
          </p:cNvPr>
          <p:cNvSpPr>
            <a:spLocks noGrp="1"/>
          </p:cNvSpPr>
          <p:nvPr>
            <p:ph type="title"/>
          </p:nvPr>
        </p:nvSpPr>
        <p:spPr/>
        <p:txBody>
          <a:bodyPr/>
          <a:lstStyle/>
          <a:p>
            <a:r>
              <a:rPr kumimoji="1" lang="ja-JP" altLang="en-US"/>
              <a:t>日本の食品ロスの背景</a:t>
            </a:r>
          </a:p>
        </p:txBody>
      </p:sp>
      <p:sp>
        <p:nvSpPr>
          <p:cNvPr id="3" name="コンテンツ プレースホルダー 2">
            <a:extLst>
              <a:ext uri="{FF2B5EF4-FFF2-40B4-BE49-F238E27FC236}">
                <a16:creationId xmlns:a16="http://schemas.microsoft.com/office/drawing/2014/main" id="{2AC1A644-31E6-61A5-6937-C2B4BD7D66B8}"/>
              </a:ext>
            </a:extLst>
          </p:cNvPr>
          <p:cNvSpPr>
            <a:spLocks noGrp="1"/>
          </p:cNvSpPr>
          <p:nvPr>
            <p:ph idx="1"/>
          </p:nvPr>
        </p:nvSpPr>
        <p:spPr>
          <a:xfrm>
            <a:off x="370390" y="1585732"/>
            <a:ext cx="10983410" cy="4591231"/>
          </a:xfrm>
        </p:spPr>
        <p:txBody>
          <a:bodyPr/>
          <a:lstStyle/>
          <a:p>
            <a:pPr algn="l" rtl="0" fontAlgn="base"/>
            <a:r>
              <a:rPr lang="ja-JP" altLang="en-US" sz="3200" b="0" i="0">
                <a:solidFill>
                  <a:srgbClr val="000000"/>
                </a:solidFill>
                <a:effectLst/>
                <a:ea typeface="游明朝" panose="02020400000000000000" pitchFamily="18" charset="-128"/>
              </a:rPr>
              <a:t>事業系</a:t>
            </a:r>
            <a:r>
              <a:rPr lang="ja-JP" altLang="en-US" sz="3200">
                <a:solidFill>
                  <a:srgbClr val="000000"/>
                </a:solidFill>
                <a:ea typeface="游明朝" panose="02020400000000000000" pitchFamily="18" charset="-128"/>
              </a:rPr>
              <a:t>で年</a:t>
            </a:r>
            <a:r>
              <a:rPr lang="en-US" altLang="ja-JP" sz="3200">
                <a:solidFill>
                  <a:srgbClr val="000000"/>
                </a:solidFill>
                <a:ea typeface="游明朝" panose="02020400000000000000" pitchFamily="18" charset="-128"/>
              </a:rPr>
              <a:t>275</a:t>
            </a:r>
            <a:r>
              <a:rPr lang="ja-JP" altLang="en-US" sz="3200">
                <a:solidFill>
                  <a:srgbClr val="000000"/>
                </a:solidFill>
                <a:ea typeface="游明朝" panose="02020400000000000000" pitchFamily="18" charset="-128"/>
              </a:rPr>
              <a:t>万トン</a:t>
            </a:r>
            <a:endParaRPr lang="en-US" altLang="ja-JP" sz="3200">
              <a:solidFill>
                <a:srgbClr val="000000"/>
              </a:solidFill>
              <a:ea typeface="游明朝" panose="02020400000000000000" pitchFamily="18" charset="-128"/>
            </a:endParaRPr>
          </a:p>
          <a:p>
            <a:pPr algn="l" rtl="0" fontAlgn="base"/>
            <a:r>
              <a:rPr lang="ja-JP" altLang="en-US" sz="3200" b="0" i="0">
                <a:solidFill>
                  <a:srgbClr val="000000"/>
                </a:solidFill>
                <a:effectLst/>
                <a:ea typeface="游明朝" panose="02020400000000000000" pitchFamily="18" charset="-128"/>
              </a:rPr>
              <a:t>家庭系で年</a:t>
            </a:r>
            <a:r>
              <a:rPr lang="en-US" altLang="ja-JP" sz="3200">
                <a:solidFill>
                  <a:srgbClr val="000000"/>
                </a:solidFill>
                <a:ea typeface="游明朝" panose="02020400000000000000" pitchFamily="18" charset="-128"/>
              </a:rPr>
              <a:t>247</a:t>
            </a:r>
            <a:r>
              <a:rPr lang="ja-JP" altLang="en-US" sz="3200">
                <a:solidFill>
                  <a:srgbClr val="000000"/>
                </a:solidFill>
                <a:ea typeface="游明朝" panose="02020400000000000000" pitchFamily="18" charset="-128"/>
              </a:rPr>
              <a:t>万トン</a:t>
            </a:r>
            <a:endParaRPr lang="en-US" altLang="ja-JP" sz="3200" b="0" i="0">
              <a:solidFill>
                <a:srgbClr val="000000"/>
              </a:solidFill>
              <a:effectLst/>
              <a:ea typeface="游明朝" panose="02020400000000000000" pitchFamily="18" charset="-128"/>
            </a:endParaRPr>
          </a:p>
          <a:p>
            <a:pPr marL="0" indent="0" algn="l" rtl="0" fontAlgn="base">
              <a:buNone/>
            </a:pPr>
            <a:endParaRPr lang="en-US" altLang="ja-JP" sz="3200">
              <a:solidFill>
                <a:srgbClr val="FF0000"/>
              </a:solidFill>
              <a:ea typeface="Meiryo UI" panose="020B0604030504040204" pitchFamily="50" charset="-128"/>
            </a:endParaRPr>
          </a:p>
          <a:p>
            <a:pPr marL="0" indent="0" algn="l" rtl="0" fontAlgn="base">
              <a:buNone/>
            </a:pPr>
            <a:r>
              <a:rPr lang="ja-JP" altLang="en-US" sz="3200">
                <a:solidFill>
                  <a:srgbClr val="FF0000"/>
                </a:solidFill>
                <a:ea typeface="Meiryo UI" panose="020B0604030504040204" pitchFamily="50" charset="-128"/>
              </a:rPr>
              <a:t>→家庭系食品ロスに注目</a:t>
            </a:r>
            <a:endParaRPr lang="en-US" altLang="ja-JP" sz="3200">
              <a:solidFill>
                <a:srgbClr val="FF0000"/>
              </a:solidFill>
              <a:ea typeface="Meiryo UI" panose="020B0604030504040204" pitchFamily="50" charset="-128"/>
            </a:endParaRPr>
          </a:p>
        </p:txBody>
      </p:sp>
      <p:pic>
        <p:nvPicPr>
          <p:cNvPr id="5" name="図 4" descr="総務省2020年">
            <a:extLst>
              <a:ext uri="{FF2B5EF4-FFF2-40B4-BE49-F238E27FC236}">
                <a16:creationId xmlns:a16="http://schemas.microsoft.com/office/drawing/2014/main" id="{EAA597CF-B613-D75C-B00C-FCA179F22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410" y="1585732"/>
            <a:ext cx="6459188" cy="3633293"/>
          </a:xfrm>
          <a:prstGeom prst="rect">
            <a:avLst/>
          </a:prstGeom>
        </p:spPr>
      </p:pic>
      <p:sp>
        <p:nvSpPr>
          <p:cNvPr id="6" name="テキスト ボックス 5">
            <a:extLst>
              <a:ext uri="{FF2B5EF4-FFF2-40B4-BE49-F238E27FC236}">
                <a16:creationId xmlns:a16="http://schemas.microsoft.com/office/drawing/2014/main" id="{947E3246-0D69-82F4-0886-AB337B564EFD}"/>
              </a:ext>
            </a:extLst>
          </p:cNvPr>
          <p:cNvSpPr txBox="1"/>
          <p:nvPr/>
        </p:nvSpPr>
        <p:spPr>
          <a:xfrm>
            <a:off x="6366076" y="5219026"/>
            <a:ext cx="4398380" cy="646331"/>
          </a:xfrm>
          <a:prstGeom prst="rect">
            <a:avLst/>
          </a:prstGeom>
          <a:noFill/>
        </p:spPr>
        <p:txBody>
          <a:bodyPr wrap="square" rtlCol="0">
            <a:spAutoFit/>
          </a:bodyPr>
          <a:lstStyle/>
          <a:p>
            <a:pPr algn="ctr"/>
            <a:r>
              <a:rPr kumimoji="1" lang="ja-JP" altLang="en-US"/>
              <a:t>図</a:t>
            </a:r>
            <a:r>
              <a:rPr kumimoji="1" lang="en-US" altLang="ja-JP"/>
              <a:t>1:</a:t>
            </a:r>
            <a:r>
              <a:rPr kumimoji="1" lang="ja-JP" altLang="en-US"/>
              <a:t>総務省人口推計</a:t>
            </a:r>
            <a:r>
              <a:rPr kumimoji="1" lang="en-US" altLang="ja-JP"/>
              <a:t>(2020</a:t>
            </a:r>
            <a:r>
              <a:rPr kumimoji="1" lang="ja-JP" altLang="en-US"/>
              <a:t>年</a:t>
            </a:r>
            <a:r>
              <a:rPr lang="en-US" altLang="ja-JP"/>
              <a:t>10</a:t>
            </a:r>
            <a:r>
              <a:rPr lang="ja-JP" altLang="en-US"/>
              <a:t>月</a:t>
            </a:r>
            <a:r>
              <a:rPr lang="en-US" altLang="ja-JP"/>
              <a:t>1</a:t>
            </a:r>
            <a:r>
              <a:rPr lang="ja-JP" altLang="en-US"/>
              <a:t>日</a:t>
            </a:r>
            <a:r>
              <a:rPr kumimoji="1" lang="en-US" altLang="ja-JP"/>
              <a:t>)</a:t>
            </a:r>
            <a:endParaRPr lang="en-US" altLang="ja-JP"/>
          </a:p>
          <a:p>
            <a:pPr algn="ctr"/>
            <a:r>
              <a:rPr kumimoji="1" lang="ja-JP" altLang="en-US"/>
              <a:t>令和元年度食料需給表</a:t>
            </a:r>
          </a:p>
        </p:txBody>
      </p:sp>
    </p:spTree>
    <p:extLst>
      <p:ext uri="{BB962C8B-B14F-4D97-AF65-F5344CB8AC3E}">
        <p14:creationId xmlns:p14="http://schemas.microsoft.com/office/powerpoint/2010/main" val="2244761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RecipeList</a:t>
            </a:r>
            <a:r>
              <a:rPr kumimoji="1" lang="en-US" altLang="ja-JP" sz="3600"/>
              <a:t>.java)</a:t>
            </a:r>
            <a:endParaRPr kumimoji="1" lang="ja-JP" altLang="en-US" sz="3600"/>
          </a:p>
        </p:txBody>
      </p:sp>
      <p:graphicFrame>
        <p:nvGraphicFramePr>
          <p:cNvPr id="2" name="表 1">
            <a:extLst>
              <a:ext uri="{FF2B5EF4-FFF2-40B4-BE49-F238E27FC236}">
                <a16:creationId xmlns:a16="http://schemas.microsoft.com/office/drawing/2014/main" id="{2338AFDA-103F-7907-9B85-5429FD38A12C}"/>
              </a:ext>
            </a:extLst>
          </p:cNvPr>
          <p:cNvGraphicFramePr>
            <a:graphicFrameLocks noGrp="1"/>
          </p:cNvGraphicFramePr>
          <p:nvPr>
            <p:extLst>
              <p:ext uri="{D42A27DB-BD31-4B8C-83A1-F6EECF244321}">
                <p14:modId xmlns:p14="http://schemas.microsoft.com/office/powerpoint/2010/main" val="2649623337"/>
              </p:ext>
            </p:extLst>
          </p:nvPr>
        </p:nvGraphicFramePr>
        <p:xfrm>
          <a:off x="750237" y="1087336"/>
          <a:ext cx="4441523" cy="4206240"/>
        </p:xfrm>
        <a:graphic>
          <a:graphicData uri="http://schemas.openxmlformats.org/drawingml/2006/table">
            <a:tbl>
              <a:tblPr firstRow="1" bandRow="1">
                <a:tableStyleId>{5C22544A-7EE6-4342-B048-85BDC9FD1C3A}</a:tableStyleId>
              </a:tblPr>
              <a:tblGrid>
                <a:gridCol w="4441523">
                  <a:extLst>
                    <a:ext uri="{9D8B030D-6E8A-4147-A177-3AD203B41FA5}">
                      <a16:colId xmlns:a16="http://schemas.microsoft.com/office/drawing/2014/main" val="98896097"/>
                    </a:ext>
                  </a:extLst>
                </a:gridCol>
              </a:tblGrid>
              <a:tr h="419066">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RecipeList</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851622">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a:t>
                      </a:r>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list:List&lt;Recipe&gt; = new ArrayList&lt;Recipe&gt;()</a:t>
                      </a:r>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2620375">
                <a:tc>
                  <a:txBody>
                    <a:bodyPr/>
                    <a:lstStyle/>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RecipeList()​</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setName(name:String):void​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getName():String​</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setList(list:List&lt;Recipe&gt;):void​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getList():List&lt;Recipe&gt;​</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add(recipe:Recipe):void​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get(index:int):Recipe​</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remove(index:int):Recipe​</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size():int</a:t>
                      </a:r>
                      <a:endParaRPr kumimoji="1" lang="ja-JP" altLang="ja-JP" sz="1800" b="0" i="0" kern="1200">
                        <a:solidFill>
                          <a:schemeClr val="dk1"/>
                        </a:solidFill>
                        <a:effectLst/>
                        <a:latin typeface="Courier New" panose="02070309020205020404" pitchFamily="49" charset="0"/>
                        <a:ea typeface="+mn-ea"/>
                        <a:cs typeface="Courier New" panose="02070309020205020404" pitchFamily="49" charset="0"/>
                      </a:endParaRP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コンピューターのスクリーンショット&#10;&#10;自動的に生成された説明">
            <a:extLst>
              <a:ext uri="{FF2B5EF4-FFF2-40B4-BE49-F238E27FC236}">
                <a16:creationId xmlns:a16="http://schemas.microsoft.com/office/drawing/2014/main" id="{AE91EADA-A4B5-8359-6709-15CC3D046652}"/>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59833" b="15855"/>
          <a:stretch/>
        </p:blipFill>
        <p:spPr>
          <a:xfrm>
            <a:off x="5913120" y="1087336"/>
            <a:ext cx="4897120" cy="5161064"/>
          </a:xfrm>
          <a:prstGeom prst="rect">
            <a:avLst/>
          </a:prstGeom>
        </p:spPr>
      </p:pic>
    </p:spTree>
    <p:extLst>
      <p:ext uri="{BB962C8B-B14F-4D97-AF65-F5344CB8AC3E}">
        <p14:creationId xmlns:p14="http://schemas.microsoft.com/office/powerpoint/2010/main" val="2779242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RecipeListUtils</a:t>
            </a:r>
            <a:r>
              <a:rPr kumimoji="1" lang="en-US" altLang="ja-JP" sz="3600"/>
              <a:t>.java)</a:t>
            </a:r>
            <a:endParaRPr kumimoji="1" lang="ja-JP" altLang="en-US" sz="3600"/>
          </a:p>
        </p:txBody>
      </p:sp>
      <p:graphicFrame>
        <p:nvGraphicFramePr>
          <p:cNvPr id="4" name="表 3">
            <a:extLst>
              <a:ext uri="{FF2B5EF4-FFF2-40B4-BE49-F238E27FC236}">
                <a16:creationId xmlns:a16="http://schemas.microsoft.com/office/drawing/2014/main" id="{2377AB13-5616-40E3-79C6-F8494ECC7BF8}"/>
              </a:ext>
            </a:extLst>
          </p:cNvPr>
          <p:cNvGraphicFramePr>
            <a:graphicFrameLocks noGrp="1"/>
          </p:cNvGraphicFramePr>
          <p:nvPr>
            <p:extLst>
              <p:ext uri="{D42A27DB-BD31-4B8C-83A1-F6EECF244321}">
                <p14:modId xmlns:p14="http://schemas.microsoft.com/office/powerpoint/2010/main" val="2033048083"/>
              </p:ext>
            </p:extLst>
          </p:nvPr>
        </p:nvGraphicFramePr>
        <p:xfrm>
          <a:off x="294641" y="1079100"/>
          <a:ext cx="3474720" cy="3015380"/>
        </p:xfrm>
        <a:graphic>
          <a:graphicData uri="http://schemas.openxmlformats.org/drawingml/2006/table">
            <a:tbl>
              <a:tblPr firstRow="1" bandRow="1">
                <a:tableStyleId>{5C22544A-7EE6-4342-B048-85BDC9FD1C3A}</a:tableStyleId>
              </a:tblPr>
              <a:tblGrid>
                <a:gridCol w="3474720">
                  <a:extLst>
                    <a:ext uri="{9D8B030D-6E8A-4147-A177-3AD203B41FA5}">
                      <a16:colId xmlns:a16="http://schemas.microsoft.com/office/drawing/2014/main" val="98896097"/>
                    </a:ext>
                  </a:extLst>
                </a:gridCol>
              </a:tblGrid>
              <a:tr h="486352">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RecipeListUtils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389081">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2139947">
                <a:tc>
                  <a:txBody>
                    <a:bodyPr/>
                    <a:lstStyle/>
                    <a:p>
                      <a:r>
                        <a:rPr kumimoji="1" lang="en-US" altLang="ja-JP" sz="1800">
                          <a:latin typeface="Courier New" panose="02070309020205020404" pitchFamily="49" charset="0"/>
                          <a:cs typeface="Courier New" panose="02070309020205020404" pitchFamily="49" charset="0"/>
                        </a:rPr>
                        <a:t>+print(recipeList:RecipeList):void</a:t>
                      </a:r>
                    </a:p>
                    <a:p>
                      <a:r>
                        <a:rPr kumimoji="1" lang="en-US" altLang="ja-JP" sz="1800">
                          <a:latin typeface="Courier New" panose="02070309020205020404" pitchFamily="49" charset="0"/>
                          <a:cs typeface="Courier New" panose="02070309020205020404" pitchFamily="49" charset="0"/>
                        </a:rPr>
                        <a:t>+save(filename:String,recipeList:RecipeList):void</a:t>
                      </a:r>
                    </a:p>
                    <a:p>
                      <a:r>
                        <a:rPr kumimoji="1" lang="en-US" altLang="ja-JP" sz="1800">
                          <a:latin typeface="Courier New" panose="02070309020205020404" pitchFamily="49" charset="0"/>
                          <a:cs typeface="Courier New" panose="02070309020205020404" pitchFamily="49" charset="0"/>
                        </a:rPr>
                        <a:t>+load(filename:String):RecipeList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テキスト&#10;&#10;自動的に生成された説明">
            <a:extLst>
              <a:ext uri="{FF2B5EF4-FFF2-40B4-BE49-F238E27FC236}">
                <a16:creationId xmlns:a16="http://schemas.microsoft.com/office/drawing/2014/main" id="{77AFDAFA-E2EC-4EEE-AA50-440D39316722}"/>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33917" b="24741"/>
          <a:stretch/>
        </p:blipFill>
        <p:spPr>
          <a:xfrm>
            <a:off x="3952240" y="1079100"/>
            <a:ext cx="8056880" cy="4551680"/>
          </a:xfrm>
          <a:prstGeom prst="rect">
            <a:avLst/>
          </a:prstGeom>
        </p:spPr>
      </p:pic>
    </p:spTree>
    <p:extLst>
      <p:ext uri="{BB962C8B-B14F-4D97-AF65-F5344CB8AC3E}">
        <p14:creationId xmlns:p14="http://schemas.microsoft.com/office/powerpoint/2010/main" val="2304393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(Assign.java)</a:t>
            </a:r>
            <a:endParaRPr kumimoji="1" lang="ja-JP" altLang="en-US" sz="3600"/>
          </a:p>
        </p:txBody>
      </p:sp>
      <p:graphicFrame>
        <p:nvGraphicFramePr>
          <p:cNvPr id="2" name="表 1">
            <a:extLst>
              <a:ext uri="{FF2B5EF4-FFF2-40B4-BE49-F238E27FC236}">
                <a16:creationId xmlns:a16="http://schemas.microsoft.com/office/drawing/2014/main" id="{0CA7F6B5-305D-2A53-88F0-3A2F6137DAF6}"/>
              </a:ext>
            </a:extLst>
          </p:cNvPr>
          <p:cNvGraphicFramePr>
            <a:graphicFrameLocks noGrp="1"/>
          </p:cNvGraphicFramePr>
          <p:nvPr>
            <p:extLst>
              <p:ext uri="{D42A27DB-BD31-4B8C-83A1-F6EECF244321}">
                <p14:modId xmlns:p14="http://schemas.microsoft.com/office/powerpoint/2010/main" val="3483570278"/>
              </p:ext>
            </p:extLst>
          </p:nvPr>
        </p:nvGraphicFramePr>
        <p:xfrm>
          <a:off x="441932" y="1070134"/>
          <a:ext cx="3886228" cy="2011680"/>
        </p:xfrm>
        <a:graphic>
          <a:graphicData uri="http://schemas.openxmlformats.org/drawingml/2006/table">
            <a:tbl>
              <a:tblPr firstRow="1" bandRow="1">
                <a:tableStyleId>{5C22544A-7EE6-4342-B048-85BDC9FD1C3A}</a:tableStyleId>
              </a:tblPr>
              <a:tblGrid>
                <a:gridCol w="3886228">
                  <a:extLst>
                    <a:ext uri="{9D8B030D-6E8A-4147-A177-3AD203B41FA5}">
                      <a16:colId xmlns:a16="http://schemas.microsoft.com/office/drawing/2014/main" val="98896097"/>
                    </a:ext>
                  </a:extLst>
                </a:gridCol>
              </a:tblGrid>
              <a:tr h="411840">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Assign</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343438">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1070784">
                <a:tc>
                  <a:txBody>
                    <a:bodyPr/>
                    <a:lstStyle/>
                    <a:p>
                      <a:r>
                        <a:rPr kumimoji="1" lang="en-US" altLang="ja-JP" sz="1800">
                          <a:latin typeface="Courier New" panose="02070309020205020404" pitchFamily="49" charset="0"/>
                          <a:cs typeface="Courier New" panose="02070309020205020404" pitchFamily="49" charset="0"/>
                        </a:rPr>
                        <a:t>+getRecipeIngredients(</a:t>
                      </a:r>
                    </a:p>
                    <a:p>
                      <a:r>
                        <a:rPr kumimoji="1" lang="en-US" altLang="ja-JP" sz="1800">
                          <a:latin typeface="Courier New" panose="02070309020205020404" pitchFamily="49" charset="0"/>
                          <a:cs typeface="Courier New" panose="02070309020205020404" pitchFamily="49" charset="0"/>
                        </a:rPr>
                        <a:t>names:ArrayList&lt;String&gt;,quantities:ArrayList&lt;String&gt;):</a:t>
                      </a:r>
                      <a:r>
                        <a:rPr kumimoji="1" lang="en-US" altLang="ja-JP" sz="1800" err="1">
                          <a:latin typeface="Courier New" panose="02070309020205020404" pitchFamily="49" charset="0"/>
                          <a:cs typeface="Courier New" panose="02070309020205020404" pitchFamily="49" charset="0"/>
                        </a:rPr>
                        <a:t>ArrayList</a:t>
                      </a:r>
                      <a:r>
                        <a:rPr kumimoji="1" lang="en-US" altLang="ja-JP" sz="1800">
                          <a:latin typeface="Courier New" panose="02070309020205020404" pitchFamily="49" charset="0"/>
                          <a:cs typeface="Courier New" panose="02070309020205020404" pitchFamily="49" charset="0"/>
                        </a:rPr>
                        <a:t>&lt;Food2&gt;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3493726-CBD2-B815-9350-27C24ED9B8CE}"/>
              </a:ext>
            </a:extLst>
          </p:cNvPr>
          <p:cNvPicPr>
            <a:picLocks noChangeAspect="1"/>
          </p:cNvPicPr>
          <p:nvPr/>
        </p:nvPicPr>
        <p:blipFill rotWithShape="1">
          <a:blip r:embed="rId2">
            <a:extLst>
              <a:ext uri="{28A0092B-C50C-407E-A947-70E740481C1C}">
                <a14:useLocalDpi xmlns:a14="http://schemas.microsoft.com/office/drawing/2010/main" val="0"/>
              </a:ext>
            </a:extLst>
          </a:blip>
          <a:srcRect t="9038" r="5000" b="51407"/>
          <a:stretch/>
        </p:blipFill>
        <p:spPr>
          <a:xfrm>
            <a:off x="441932" y="3200817"/>
            <a:ext cx="11582400" cy="2712720"/>
          </a:xfrm>
          <a:prstGeom prst="rect">
            <a:avLst/>
          </a:prstGeom>
        </p:spPr>
      </p:pic>
    </p:spTree>
    <p:extLst>
      <p:ext uri="{BB962C8B-B14F-4D97-AF65-F5344CB8AC3E}">
        <p14:creationId xmlns:p14="http://schemas.microsoft.com/office/powerpoint/2010/main" val="429445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Input</a:t>
            </a:r>
            <a:r>
              <a:rPr kumimoji="1" lang="en-US" altLang="ja-JP" sz="3600"/>
              <a:t>.java)</a:t>
            </a:r>
            <a:endParaRPr kumimoji="1" lang="ja-JP" altLang="en-US" sz="3600"/>
          </a:p>
        </p:txBody>
      </p:sp>
      <p:graphicFrame>
        <p:nvGraphicFramePr>
          <p:cNvPr id="4" name="表 3">
            <a:extLst>
              <a:ext uri="{FF2B5EF4-FFF2-40B4-BE49-F238E27FC236}">
                <a16:creationId xmlns:a16="http://schemas.microsoft.com/office/drawing/2014/main" id="{0270E3E7-B967-75A4-08DA-C65543FCC6CC}"/>
              </a:ext>
            </a:extLst>
          </p:cNvPr>
          <p:cNvGraphicFramePr>
            <a:graphicFrameLocks noGrp="1"/>
          </p:cNvGraphicFramePr>
          <p:nvPr>
            <p:extLst>
              <p:ext uri="{D42A27DB-BD31-4B8C-83A1-F6EECF244321}">
                <p14:modId xmlns:p14="http://schemas.microsoft.com/office/powerpoint/2010/main" val="1870261738"/>
              </p:ext>
            </p:extLst>
          </p:nvPr>
        </p:nvGraphicFramePr>
        <p:xfrm>
          <a:off x="71120" y="1139327"/>
          <a:ext cx="3870961" cy="1826061"/>
        </p:xfrm>
        <a:graphic>
          <a:graphicData uri="http://schemas.openxmlformats.org/drawingml/2006/table">
            <a:tbl>
              <a:tblPr firstRow="1" bandRow="1">
                <a:tableStyleId>{5C22544A-7EE6-4342-B048-85BDC9FD1C3A}</a:tableStyleId>
              </a:tblPr>
              <a:tblGrid>
                <a:gridCol w="3870961">
                  <a:extLst>
                    <a:ext uri="{9D8B030D-6E8A-4147-A177-3AD203B41FA5}">
                      <a16:colId xmlns:a16="http://schemas.microsoft.com/office/drawing/2014/main" val="98896097"/>
                    </a:ext>
                  </a:extLst>
                </a:gridCol>
              </a:tblGrid>
              <a:tr h="359432">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Input</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34338">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934523">
                <a:tc>
                  <a:txBody>
                    <a:bodyPr/>
                    <a:lstStyle/>
                    <a:p>
                      <a:r>
                        <a:rPr kumimoji="1" lang="en-US" altLang="ja-JP" sz="1800">
                          <a:latin typeface="Courier New" panose="02070309020205020404" pitchFamily="49" charset="0"/>
                          <a:cs typeface="Courier New" panose="02070309020205020404" pitchFamily="49" charset="0"/>
                        </a:rPr>
                        <a:t>+getFood():String</a:t>
                      </a:r>
                    </a:p>
                    <a:p>
                      <a:r>
                        <a:rPr kumimoji="1" lang="en-US" altLang="ja-JP" sz="1800">
                          <a:latin typeface="Courier New" panose="02070309020205020404" pitchFamily="49" charset="0"/>
                          <a:cs typeface="Courier New" panose="02070309020205020404" pitchFamily="49" charset="0"/>
                        </a:rPr>
                        <a:t>+getInput():ArrayList&lt;Food&gt;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テキスト&#10;&#10;自動的に生成された説明">
            <a:extLst>
              <a:ext uri="{FF2B5EF4-FFF2-40B4-BE49-F238E27FC236}">
                <a16:creationId xmlns:a16="http://schemas.microsoft.com/office/drawing/2014/main" id="{8470DDDD-20A5-82EA-4D4D-78263EBF4262}"/>
              </a:ext>
            </a:extLst>
          </p:cNvPr>
          <p:cNvPicPr>
            <a:picLocks noChangeAspect="1"/>
          </p:cNvPicPr>
          <p:nvPr/>
        </p:nvPicPr>
        <p:blipFill rotWithShape="1">
          <a:blip r:embed="rId2">
            <a:extLst>
              <a:ext uri="{28A0092B-C50C-407E-A947-70E740481C1C}">
                <a14:useLocalDpi xmlns:a14="http://schemas.microsoft.com/office/drawing/2010/main" val="0"/>
              </a:ext>
            </a:extLst>
          </a:blip>
          <a:srcRect l="493" t="8843" r="34567" b="10681"/>
          <a:stretch/>
        </p:blipFill>
        <p:spPr>
          <a:xfrm>
            <a:off x="4033519" y="951131"/>
            <a:ext cx="8016240" cy="5588000"/>
          </a:xfrm>
          <a:prstGeom prst="rect">
            <a:avLst/>
          </a:prstGeom>
        </p:spPr>
      </p:pic>
    </p:spTree>
    <p:extLst>
      <p:ext uri="{BB962C8B-B14F-4D97-AF65-F5344CB8AC3E}">
        <p14:creationId xmlns:p14="http://schemas.microsoft.com/office/powerpoint/2010/main" val="2316452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(Out</a:t>
            </a:r>
            <a:r>
              <a:rPr lang="en-US" altLang="ja-JP" sz="3600"/>
              <a:t>put</a:t>
            </a:r>
            <a:r>
              <a:rPr kumimoji="1" lang="en-US" altLang="ja-JP" sz="3600"/>
              <a:t>.java)</a:t>
            </a:r>
            <a:endParaRPr kumimoji="1" lang="ja-JP" altLang="en-US" sz="3600"/>
          </a:p>
        </p:txBody>
      </p:sp>
      <p:graphicFrame>
        <p:nvGraphicFramePr>
          <p:cNvPr id="2" name="表 1">
            <a:extLst>
              <a:ext uri="{FF2B5EF4-FFF2-40B4-BE49-F238E27FC236}">
                <a16:creationId xmlns:a16="http://schemas.microsoft.com/office/drawing/2014/main" id="{4C768F77-956B-EDF2-0710-C29CB4388423}"/>
              </a:ext>
            </a:extLst>
          </p:cNvPr>
          <p:cNvGraphicFramePr>
            <a:graphicFrameLocks noGrp="1"/>
          </p:cNvGraphicFramePr>
          <p:nvPr>
            <p:extLst>
              <p:ext uri="{D42A27DB-BD31-4B8C-83A1-F6EECF244321}">
                <p14:modId xmlns:p14="http://schemas.microsoft.com/office/powerpoint/2010/main" val="4262611638"/>
              </p:ext>
            </p:extLst>
          </p:nvPr>
        </p:nvGraphicFramePr>
        <p:xfrm>
          <a:off x="386080" y="1102360"/>
          <a:ext cx="4460240" cy="2326640"/>
        </p:xfrm>
        <a:graphic>
          <a:graphicData uri="http://schemas.openxmlformats.org/drawingml/2006/table">
            <a:tbl>
              <a:tblPr firstRow="1" bandRow="1">
                <a:tableStyleId>{5C22544A-7EE6-4342-B048-85BDC9FD1C3A}</a:tableStyleId>
              </a:tblPr>
              <a:tblGrid>
                <a:gridCol w="4460240">
                  <a:extLst>
                    <a:ext uri="{9D8B030D-6E8A-4147-A177-3AD203B41FA5}">
                      <a16:colId xmlns:a16="http://schemas.microsoft.com/office/drawing/2014/main" val="98896097"/>
                    </a:ext>
                  </a:extLst>
                </a:gridCol>
              </a:tblGrid>
              <a:tr h="476543">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Output</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381235">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1468862">
                <a:tc>
                  <a:txBody>
                    <a:bodyPr/>
                    <a:lstStyle/>
                    <a:p>
                      <a:r>
                        <a:rPr kumimoji="1" lang="en-US" altLang="ja-JP" sz="1800">
                          <a:latin typeface="Courier New" panose="02070309020205020404" pitchFamily="49" charset="0"/>
                          <a:cs typeface="Courier New" panose="02070309020205020404" pitchFamily="49" charset="0"/>
                        </a:rPr>
                        <a:t>+printTitle(title:String):void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+printURL(url:String):void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+printIngredients(names:ArrayList&lt;String&gt;,quantities:ArrayList&lt;String&gt;):void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テキスト&#10;&#10;自動的に生成された説明">
            <a:extLst>
              <a:ext uri="{FF2B5EF4-FFF2-40B4-BE49-F238E27FC236}">
                <a16:creationId xmlns:a16="http://schemas.microsoft.com/office/drawing/2014/main" id="{8E120650-9D1E-06FB-09D9-EDFF7A3DABF3}"/>
              </a:ext>
            </a:extLst>
          </p:cNvPr>
          <p:cNvPicPr>
            <a:picLocks noChangeAspect="1"/>
          </p:cNvPicPr>
          <p:nvPr/>
        </p:nvPicPr>
        <p:blipFill rotWithShape="1">
          <a:blip r:embed="rId2">
            <a:extLst>
              <a:ext uri="{28A0092B-C50C-407E-A947-70E740481C1C}">
                <a14:useLocalDpi xmlns:a14="http://schemas.microsoft.com/office/drawing/2010/main" val="0"/>
              </a:ext>
            </a:extLst>
          </a:blip>
          <a:srcRect l="666" t="9186" r="12250" b="43852"/>
          <a:stretch/>
        </p:blipFill>
        <p:spPr>
          <a:xfrm>
            <a:off x="386080" y="3580229"/>
            <a:ext cx="10617200" cy="3220720"/>
          </a:xfrm>
          <a:prstGeom prst="rect">
            <a:avLst/>
          </a:prstGeom>
        </p:spPr>
      </p:pic>
    </p:spTree>
    <p:extLst>
      <p:ext uri="{BB962C8B-B14F-4D97-AF65-F5344CB8AC3E}">
        <p14:creationId xmlns:p14="http://schemas.microsoft.com/office/powerpoint/2010/main" val="304561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39" y="304800"/>
            <a:ext cx="8623011"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SearchThings</a:t>
            </a:r>
            <a:r>
              <a:rPr kumimoji="1" lang="en-US" altLang="ja-JP" sz="3600"/>
              <a:t>.java)(1)</a:t>
            </a:r>
            <a:endParaRPr kumimoji="1" lang="ja-JP" altLang="en-US" sz="3600"/>
          </a:p>
        </p:txBody>
      </p:sp>
      <p:graphicFrame>
        <p:nvGraphicFramePr>
          <p:cNvPr id="4" name="表 3">
            <a:extLst>
              <a:ext uri="{FF2B5EF4-FFF2-40B4-BE49-F238E27FC236}">
                <a16:creationId xmlns:a16="http://schemas.microsoft.com/office/drawing/2014/main" id="{8726C045-1DA2-2221-8147-86679DC3A491}"/>
              </a:ext>
            </a:extLst>
          </p:cNvPr>
          <p:cNvGraphicFramePr>
            <a:graphicFrameLocks noGrp="1"/>
          </p:cNvGraphicFramePr>
          <p:nvPr>
            <p:extLst>
              <p:ext uri="{D42A27DB-BD31-4B8C-83A1-F6EECF244321}">
                <p14:modId xmlns:p14="http://schemas.microsoft.com/office/powerpoint/2010/main" val="3697079603"/>
              </p:ext>
            </p:extLst>
          </p:nvPr>
        </p:nvGraphicFramePr>
        <p:xfrm>
          <a:off x="299453" y="951130"/>
          <a:ext cx="4242067" cy="4860389"/>
        </p:xfrm>
        <a:graphic>
          <a:graphicData uri="http://schemas.openxmlformats.org/drawingml/2006/table">
            <a:tbl>
              <a:tblPr firstRow="1" bandRow="1">
                <a:tableStyleId>{5C22544A-7EE6-4342-B048-85BDC9FD1C3A}</a:tableStyleId>
              </a:tblPr>
              <a:tblGrid>
                <a:gridCol w="4242067">
                  <a:extLst>
                    <a:ext uri="{9D8B030D-6E8A-4147-A177-3AD203B41FA5}">
                      <a16:colId xmlns:a16="http://schemas.microsoft.com/office/drawing/2014/main" val="98896097"/>
                    </a:ext>
                  </a:extLst>
                </a:gridCol>
              </a:tblGrid>
              <a:tr h="525529">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SearchThings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20423">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3914437">
                <a:tc>
                  <a:txBody>
                    <a:bodyPr/>
                    <a:lstStyle/>
                    <a:p>
                      <a:r>
                        <a:rPr kumimoji="1" lang="en-US" altLang="ja-JP" sz="1800">
                          <a:solidFill>
                            <a:srgbClr val="FF0000"/>
                          </a:solidFill>
                          <a:latin typeface="Courier New" panose="02070309020205020404" pitchFamily="49" charset="0"/>
                          <a:cs typeface="Courier New" panose="02070309020205020404" pitchFamily="49" charset="0"/>
                        </a:rPr>
                        <a:t>+getSearchName(list:ArrayList&lt;Food&gt;):StringBuffer</a:t>
                      </a:r>
                    </a:p>
                    <a:p>
                      <a:r>
                        <a:rPr kumimoji="1" lang="en-US" altLang="ja-JP" sz="1800">
                          <a:solidFill>
                            <a:srgbClr val="FF0000"/>
                          </a:solidFill>
                          <a:latin typeface="Courier New" panose="02070309020205020404" pitchFamily="49" charset="0"/>
                          <a:cs typeface="Courier New" panose="02070309020205020404" pitchFamily="49" charset="0"/>
                        </a:rPr>
                        <a:t>+getURLs(doc:Document):ArrayList&lt;String&gt;</a:t>
                      </a:r>
                    </a:p>
                    <a:p>
                      <a:r>
                        <a:rPr kumimoji="1" lang="en-US" altLang="ja-JP" sz="1800">
                          <a:latin typeface="Courier New" panose="02070309020205020404" pitchFamily="49" charset="0"/>
                          <a:cs typeface="Courier New" panose="02070309020205020404" pitchFamily="49" charset="0"/>
                        </a:rPr>
                        <a:t>+getTitles(doc:Document):ArrayList&lt;String&gt;</a:t>
                      </a:r>
                    </a:p>
                    <a:p>
                      <a:r>
                        <a:rPr kumimoji="1" lang="en-US" altLang="ja-JP" sz="1800">
                          <a:latin typeface="Courier New" panose="02070309020205020404" pitchFamily="49" charset="0"/>
                          <a:cs typeface="Courier New" panose="02070309020205020404" pitchFamily="49" charset="0"/>
                        </a:rPr>
                        <a:t>+getIngredientNames(doc2:Document):ArrayList&lt;String&gt;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+getIngredientQuantites(doc2:Document):ArrayList&lt;String&gt;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+getSearchFoodNumber(s:String,list:ArrayList&lt;Food&gt;):int</a:t>
                      </a: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グラフィカル ユーザー インターフェイス, テキスト&#10;&#10;自動的に生成された説明">
            <a:extLst>
              <a:ext uri="{FF2B5EF4-FFF2-40B4-BE49-F238E27FC236}">
                <a16:creationId xmlns:a16="http://schemas.microsoft.com/office/drawing/2014/main" id="{93E9410A-5FFF-6EFB-6276-6D4853F8FA53}"/>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48833" b="11111"/>
          <a:stretch/>
        </p:blipFill>
        <p:spPr>
          <a:xfrm>
            <a:off x="4927600" y="951130"/>
            <a:ext cx="6238240" cy="5486400"/>
          </a:xfrm>
          <a:prstGeom prst="rect">
            <a:avLst/>
          </a:prstGeom>
        </p:spPr>
      </p:pic>
    </p:spTree>
    <p:extLst>
      <p:ext uri="{BB962C8B-B14F-4D97-AF65-F5344CB8AC3E}">
        <p14:creationId xmlns:p14="http://schemas.microsoft.com/office/powerpoint/2010/main" val="174419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39" y="304800"/>
            <a:ext cx="8623011"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SearchThings</a:t>
            </a:r>
            <a:r>
              <a:rPr kumimoji="1" lang="en-US" altLang="ja-JP" sz="3600"/>
              <a:t>.java)(2)</a:t>
            </a:r>
            <a:endParaRPr kumimoji="1" lang="ja-JP" altLang="en-US" sz="3600"/>
          </a:p>
        </p:txBody>
      </p:sp>
      <p:graphicFrame>
        <p:nvGraphicFramePr>
          <p:cNvPr id="4" name="表 3">
            <a:extLst>
              <a:ext uri="{FF2B5EF4-FFF2-40B4-BE49-F238E27FC236}">
                <a16:creationId xmlns:a16="http://schemas.microsoft.com/office/drawing/2014/main" id="{8726C045-1DA2-2221-8147-86679DC3A491}"/>
              </a:ext>
            </a:extLst>
          </p:cNvPr>
          <p:cNvGraphicFramePr>
            <a:graphicFrameLocks noGrp="1"/>
          </p:cNvGraphicFramePr>
          <p:nvPr>
            <p:extLst>
              <p:ext uri="{D42A27DB-BD31-4B8C-83A1-F6EECF244321}">
                <p14:modId xmlns:p14="http://schemas.microsoft.com/office/powerpoint/2010/main" val="3898684872"/>
              </p:ext>
            </p:extLst>
          </p:nvPr>
        </p:nvGraphicFramePr>
        <p:xfrm>
          <a:off x="299453" y="951130"/>
          <a:ext cx="4242067" cy="4860389"/>
        </p:xfrm>
        <a:graphic>
          <a:graphicData uri="http://schemas.openxmlformats.org/drawingml/2006/table">
            <a:tbl>
              <a:tblPr firstRow="1" bandRow="1">
                <a:tableStyleId>{5C22544A-7EE6-4342-B048-85BDC9FD1C3A}</a:tableStyleId>
              </a:tblPr>
              <a:tblGrid>
                <a:gridCol w="4242067">
                  <a:extLst>
                    <a:ext uri="{9D8B030D-6E8A-4147-A177-3AD203B41FA5}">
                      <a16:colId xmlns:a16="http://schemas.microsoft.com/office/drawing/2014/main" val="98896097"/>
                    </a:ext>
                  </a:extLst>
                </a:gridCol>
              </a:tblGrid>
              <a:tr h="525529">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SearchThings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20423">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3914437">
                <a:tc>
                  <a:txBody>
                    <a:bodyPr/>
                    <a:lstStyle/>
                    <a:p>
                      <a:r>
                        <a:rPr kumimoji="1" lang="en-US" altLang="ja-JP" sz="1800">
                          <a:solidFill>
                            <a:schemeClr val="tx1"/>
                          </a:solidFill>
                          <a:latin typeface="Courier New" panose="02070309020205020404" pitchFamily="49" charset="0"/>
                          <a:cs typeface="Courier New" panose="02070309020205020404" pitchFamily="49" charset="0"/>
                        </a:rPr>
                        <a:t>+getSearchName(list:ArrayList&lt;Food&gt;):StringBuffer</a:t>
                      </a:r>
                    </a:p>
                    <a:p>
                      <a:r>
                        <a:rPr kumimoji="1" lang="en-US" altLang="ja-JP" sz="1800">
                          <a:solidFill>
                            <a:schemeClr val="tx1"/>
                          </a:solidFill>
                          <a:latin typeface="Courier New" panose="02070309020205020404" pitchFamily="49" charset="0"/>
                          <a:cs typeface="Courier New" panose="02070309020205020404" pitchFamily="49" charset="0"/>
                        </a:rPr>
                        <a:t>+getURLs(doc:Document):ArrayList&lt;String&gt;</a:t>
                      </a:r>
                    </a:p>
                    <a:p>
                      <a:r>
                        <a:rPr kumimoji="1" lang="en-US" altLang="ja-JP" sz="1800">
                          <a:solidFill>
                            <a:srgbClr val="FF0000"/>
                          </a:solidFill>
                          <a:latin typeface="Courier New" panose="02070309020205020404" pitchFamily="49" charset="0"/>
                          <a:cs typeface="Courier New" panose="02070309020205020404" pitchFamily="49" charset="0"/>
                        </a:rPr>
                        <a:t>+getTitles(doc:Document):ArrayList&lt;String&gt;</a:t>
                      </a:r>
                    </a:p>
                    <a:p>
                      <a:r>
                        <a:rPr kumimoji="1" lang="en-US" altLang="ja-JP" sz="1800">
                          <a:solidFill>
                            <a:srgbClr val="FF0000"/>
                          </a:solidFill>
                          <a:latin typeface="Courier New" panose="02070309020205020404" pitchFamily="49" charset="0"/>
                          <a:cs typeface="Courier New" panose="02070309020205020404" pitchFamily="49" charset="0"/>
                        </a:rPr>
                        <a:t>+getIngredientNames(doc2:Document):ArrayList&lt;String&gt;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solidFill>
                            <a:srgbClr val="FF0000"/>
                          </a:solidFill>
                          <a:latin typeface="Courier New" panose="02070309020205020404" pitchFamily="49" charset="0"/>
                          <a:cs typeface="Courier New" panose="02070309020205020404" pitchFamily="49" charset="0"/>
                        </a:rPr>
                        <a:t>+getIngredientQuantites(doc2:Document):ArrayList&lt;String&gt;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solidFill>
                            <a:srgbClr val="FF0000"/>
                          </a:solidFill>
                          <a:latin typeface="Courier New" panose="02070309020205020404" pitchFamily="49" charset="0"/>
                          <a:cs typeface="Courier New" panose="02070309020205020404" pitchFamily="49" charset="0"/>
                        </a:rPr>
                        <a:t>+getSearchFoodNumber(s:String,list:ArrayList&lt;Food&gt;):int</a:t>
                      </a: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5" name="図 4" descr="グラフィカル ユーザー インターフェイス, テキスト&#10;&#10;自動的に生成された説明">
            <a:extLst>
              <a:ext uri="{FF2B5EF4-FFF2-40B4-BE49-F238E27FC236}">
                <a16:creationId xmlns:a16="http://schemas.microsoft.com/office/drawing/2014/main" id="{2E0E36E4-4973-361F-7688-3CB4D34B6E75}"/>
              </a:ext>
            </a:extLst>
          </p:cNvPr>
          <p:cNvPicPr>
            <a:picLocks noChangeAspect="1"/>
          </p:cNvPicPr>
          <p:nvPr/>
        </p:nvPicPr>
        <p:blipFill rotWithShape="1">
          <a:blip r:embed="rId3">
            <a:extLst>
              <a:ext uri="{28A0092B-C50C-407E-A947-70E740481C1C}">
                <a14:useLocalDpi xmlns:a14="http://schemas.microsoft.com/office/drawing/2010/main" val="0"/>
              </a:ext>
            </a:extLst>
          </a:blip>
          <a:srcRect l="316" t="30426" r="60570" b="16293"/>
          <a:stretch/>
        </p:blipFill>
        <p:spPr>
          <a:xfrm>
            <a:off x="4600496" y="868102"/>
            <a:ext cx="7292051" cy="5587466"/>
          </a:xfrm>
          <a:prstGeom prst="rect">
            <a:avLst/>
          </a:prstGeom>
        </p:spPr>
      </p:pic>
    </p:spTree>
    <p:extLst>
      <p:ext uri="{BB962C8B-B14F-4D97-AF65-F5344CB8AC3E}">
        <p14:creationId xmlns:p14="http://schemas.microsoft.com/office/powerpoint/2010/main" val="800458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C6936-FE5D-CCB1-3C88-AE0E80B32D91}"/>
              </a:ext>
            </a:extLst>
          </p:cNvPr>
          <p:cNvSpPr>
            <a:spLocks noGrp="1"/>
          </p:cNvSpPr>
          <p:nvPr>
            <p:ph type="title"/>
          </p:nvPr>
        </p:nvSpPr>
        <p:spPr/>
        <p:txBody>
          <a:bodyPr/>
          <a:lstStyle/>
          <a:p>
            <a:r>
              <a:rPr lang="ja-JP" altLang="en-US"/>
              <a:t>今後の課題①</a:t>
            </a:r>
            <a:endParaRPr kumimoji="1" lang="ja-JP" altLang="en-US"/>
          </a:p>
        </p:txBody>
      </p:sp>
      <p:sp>
        <p:nvSpPr>
          <p:cNvPr id="3" name="コンテンツ プレースホルダー 2">
            <a:extLst>
              <a:ext uri="{FF2B5EF4-FFF2-40B4-BE49-F238E27FC236}">
                <a16:creationId xmlns:a16="http://schemas.microsoft.com/office/drawing/2014/main" id="{1B1F12E0-8892-15B0-A6DD-C0124E972C4F}"/>
              </a:ext>
            </a:extLst>
          </p:cNvPr>
          <p:cNvSpPr>
            <a:spLocks noGrp="1"/>
          </p:cNvSpPr>
          <p:nvPr>
            <p:ph idx="1"/>
          </p:nvPr>
        </p:nvSpPr>
        <p:spPr>
          <a:xfrm>
            <a:off x="838200" y="1825625"/>
            <a:ext cx="10515600" cy="4667250"/>
          </a:xfrm>
        </p:spPr>
        <p:txBody>
          <a:bodyPr/>
          <a:lstStyle/>
          <a:p>
            <a:pPr marL="0" indent="0">
              <a:buNone/>
            </a:pPr>
            <a:r>
              <a:rPr kumimoji="1" lang="ja-JP" altLang="en-US"/>
              <a:t>・システム利用者が居れたデータをデータベースに保存し、自動で検索、保存する所までは至っていない。</a:t>
            </a:r>
            <a:endParaRPr kumimoji="1" lang="en-US" altLang="ja-JP"/>
          </a:p>
          <a:p>
            <a:pPr marL="0" indent="0">
              <a:buNone/>
            </a:pPr>
            <a:r>
              <a:rPr lang="ja-JP" altLang="en-US"/>
              <a:t>→</a:t>
            </a:r>
            <a:r>
              <a:rPr lang="ja-JP" altLang="en-US">
                <a:solidFill>
                  <a:srgbClr val="FF0000"/>
                </a:solidFill>
              </a:rPr>
              <a:t>日付から自動でクローリングをして保存できるようにする。</a:t>
            </a:r>
            <a:endParaRPr lang="en-US" altLang="ja-JP">
              <a:solidFill>
                <a:srgbClr val="FF0000"/>
              </a:solidFill>
            </a:endParaRPr>
          </a:p>
          <a:p>
            <a:pPr marL="0" indent="0">
              <a:buNone/>
            </a:pPr>
            <a:r>
              <a:rPr lang="ja-JP" altLang="en-US"/>
              <a:t>・現在は消費者庁のキッチンだけがクローリングの対象である。</a:t>
            </a:r>
            <a:endParaRPr lang="en-US" altLang="ja-JP"/>
          </a:p>
          <a:p>
            <a:pPr marL="0" indent="0">
              <a:buNone/>
            </a:pPr>
            <a:r>
              <a:rPr lang="ja-JP" altLang="en-US"/>
              <a:t>→</a:t>
            </a:r>
            <a:r>
              <a:rPr lang="ja-JP" altLang="en-US">
                <a:solidFill>
                  <a:srgbClr val="FF0000"/>
                </a:solidFill>
              </a:rPr>
              <a:t>消費者庁のキッチンだけでは検索結果が出ないこともあるため、他のレシピ考案者からでも食品ロス削減レシピをクローリングできるようにする。</a:t>
            </a:r>
            <a:endParaRPr lang="en-US" altLang="ja-JP">
              <a:solidFill>
                <a:srgbClr val="FF0000"/>
              </a:solidFill>
            </a:endParaRPr>
          </a:p>
          <a:p>
            <a:pPr marL="0" indent="0">
              <a:buNone/>
            </a:pPr>
            <a:endParaRPr lang="en-US" altLang="ja-JP"/>
          </a:p>
          <a:p>
            <a:pPr marL="0" indent="0">
              <a:buNone/>
            </a:pPr>
            <a:endParaRPr lang="en-US" altLang="ja-JP"/>
          </a:p>
        </p:txBody>
      </p:sp>
    </p:spTree>
    <p:extLst>
      <p:ext uri="{BB962C8B-B14F-4D97-AF65-F5344CB8AC3E}">
        <p14:creationId xmlns:p14="http://schemas.microsoft.com/office/powerpoint/2010/main" val="1469995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C6936-FE5D-CCB1-3C88-AE0E80B32D91}"/>
              </a:ext>
            </a:extLst>
          </p:cNvPr>
          <p:cNvSpPr>
            <a:spLocks noGrp="1"/>
          </p:cNvSpPr>
          <p:nvPr>
            <p:ph type="title"/>
          </p:nvPr>
        </p:nvSpPr>
        <p:spPr/>
        <p:txBody>
          <a:bodyPr/>
          <a:lstStyle/>
          <a:p>
            <a:r>
              <a:rPr lang="ja-JP" altLang="en-US"/>
              <a:t>今後の課題②</a:t>
            </a:r>
            <a:endParaRPr kumimoji="1" lang="ja-JP" altLang="en-US"/>
          </a:p>
        </p:txBody>
      </p:sp>
      <p:sp>
        <p:nvSpPr>
          <p:cNvPr id="3" name="コンテンツ プレースホルダー 2">
            <a:extLst>
              <a:ext uri="{FF2B5EF4-FFF2-40B4-BE49-F238E27FC236}">
                <a16:creationId xmlns:a16="http://schemas.microsoft.com/office/drawing/2014/main" id="{1B1F12E0-8892-15B0-A6DD-C0124E972C4F}"/>
              </a:ext>
            </a:extLst>
          </p:cNvPr>
          <p:cNvSpPr>
            <a:spLocks noGrp="1"/>
          </p:cNvSpPr>
          <p:nvPr>
            <p:ph idx="1"/>
          </p:nvPr>
        </p:nvSpPr>
        <p:spPr>
          <a:xfrm>
            <a:off x="711200" y="1825625"/>
            <a:ext cx="10642600" cy="4667250"/>
          </a:xfrm>
        </p:spPr>
        <p:txBody>
          <a:bodyPr/>
          <a:lstStyle/>
          <a:p>
            <a:pPr marL="0" indent="0">
              <a:buNone/>
            </a:pPr>
            <a:r>
              <a:rPr kumimoji="1" lang="ja-JP" altLang="en-US"/>
              <a:t>・変数名の置き方が雑であること、計算量が大きい所が存在する。</a:t>
            </a:r>
            <a:endParaRPr kumimoji="1" lang="en-US" altLang="ja-JP"/>
          </a:p>
          <a:p>
            <a:pPr marL="0" indent="0">
              <a:buNone/>
            </a:pPr>
            <a:r>
              <a:rPr lang="ja-JP" altLang="en-US"/>
              <a:t>→</a:t>
            </a:r>
            <a:r>
              <a:rPr lang="ja-JP" altLang="en-US">
                <a:solidFill>
                  <a:srgbClr val="FF0000"/>
                </a:solidFill>
              </a:rPr>
              <a:t>変数名の見直しや、</a:t>
            </a:r>
            <a:r>
              <a:rPr lang="en-US" altLang="ja-JP">
                <a:solidFill>
                  <a:srgbClr val="FF0000"/>
                </a:solidFill>
              </a:rPr>
              <a:t>SearchThings</a:t>
            </a:r>
            <a:r>
              <a:rPr lang="ja-JP" altLang="en-US">
                <a:solidFill>
                  <a:srgbClr val="FF0000"/>
                </a:solidFill>
              </a:rPr>
              <a:t>の</a:t>
            </a:r>
            <a:r>
              <a:rPr lang="en-US" altLang="ja-JP">
                <a:solidFill>
                  <a:srgbClr val="FF0000"/>
                </a:solidFill>
              </a:rPr>
              <a:t>getURLs</a:t>
            </a:r>
            <a:r>
              <a:rPr lang="ja-JP" altLang="en-US">
                <a:solidFill>
                  <a:srgbClr val="FF0000"/>
                </a:solidFill>
              </a:rPr>
              <a:t>メソッドのリファクタリングをする。</a:t>
            </a:r>
            <a:endParaRPr lang="en-US" altLang="ja-JP">
              <a:solidFill>
                <a:srgbClr val="FF0000"/>
              </a:solidFill>
            </a:endParaRPr>
          </a:p>
          <a:p>
            <a:pPr marL="0" indent="0">
              <a:buNone/>
            </a:pPr>
            <a:r>
              <a:rPr lang="ja-JP" altLang="en-US"/>
              <a:t>・使わないプログラムや内容が被っているプログラムが存在している。</a:t>
            </a:r>
            <a:endParaRPr lang="en-US" altLang="ja-JP"/>
          </a:p>
          <a:p>
            <a:pPr marL="0" indent="0">
              <a:buNone/>
            </a:pPr>
            <a:r>
              <a:rPr lang="ja-JP" altLang="en-US"/>
              <a:t>→</a:t>
            </a:r>
            <a:r>
              <a:rPr lang="ja-JP" altLang="en-US">
                <a:solidFill>
                  <a:srgbClr val="FF0000"/>
                </a:solidFill>
              </a:rPr>
              <a:t>今後使う可能性があるため、一定期間はそのままにし使用しない場合は外す。</a:t>
            </a:r>
            <a:endParaRPr lang="en-US" altLang="ja-JP">
              <a:solidFill>
                <a:srgbClr val="FF0000"/>
              </a:solidFill>
            </a:endParaRPr>
          </a:p>
          <a:p>
            <a:pPr marL="0" indent="0">
              <a:buNone/>
            </a:pPr>
            <a:endParaRPr lang="en-US" altLang="ja-JP"/>
          </a:p>
        </p:txBody>
      </p:sp>
    </p:spTree>
    <p:extLst>
      <p:ext uri="{BB962C8B-B14F-4D97-AF65-F5344CB8AC3E}">
        <p14:creationId xmlns:p14="http://schemas.microsoft.com/office/powerpoint/2010/main" val="2769311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1548A2-65FF-47F3-DE1C-CD982AD6635B}"/>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C263F260-D950-33C1-252F-5D94642C80CB}"/>
              </a:ext>
            </a:extLst>
          </p:cNvPr>
          <p:cNvSpPr>
            <a:spLocks noGrp="1"/>
          </p:cNvSpPr>
          <p:nvPr>
            <p:ph idx="1"/>
          </p:nvPr>
        </p:nvSpPr>
        <p:spPr>
          <a:xfrm>
            <a:off x="838200" y="1825625"/>
            <a:ext cx="10515600" cy="4351338"/>
          </a:xfrm>
        </p:spPr>
        <p:txBody>
          <a:bodyPr/>
          <a:lstStyle/>
          <a:p>
            <a:r>
              <a:rPr kumimoji="1" lang="ja-JP" altLang="en-US"/>
              <a:t>図</a:t>
            </a:r>
            <a:r>
              <a:rPr kumimoji="1" lang="en-US" altLang="ja-JP"/>
              <a:t>1:</a:t>
            </a:r>
            <a:r>
              <a:rPr kumimoji="1" lang="ja-JP" altLang="en-US"/>
              <a:t>農林水産省</a:t>
            </a:r>
            <a:r>
              <a:rPr kumimoji="1" lang="en-US" altLang="ja-JP"/>
              <a:t>,</a:t>
            </a:r>
            <a:r>
              <a:rPr kumimoji="1" lang="ja-JP" altLang="en-US"/>
              <a:t>食品ロスとは</a:t>
            </a:r>
            <a:r>
              <a:rPr kumimoji="1" lang="en-US" altLang="ja-JP"/>
              <a:t>,</a:t>
            </a:r>
            <a:r>
              <a:rPr kumimoji="1" lang="ja-JP" altLang="en-US"/>
              <a:t>“</a:t>
            </a:r>
            <a:r>
              <a:rPr kumimoji="1" lang="en-US" altLang="ja-JP">
                <a:hlinkClick r:id="rId2"/>
              </a:rPr>
              <a:t>https://www.maff.go.jp/j/shokusan/recycle/syoku_loss/161227_4.html</a:t>
            </a:r>
            <a:r>
              <a:rPr kumimoji="1" lang="en-US" altLang="ja-JP"/>
              <a:t>”,(</a:t>
            </a:r>
            <a:r>
              <a:rPr kumimoji="1" lang="ja-JP" altLang="en-US"/>
              <a:t>参照日</a:t>
            </a:r>
            <a:r>
              <a:rPr kumimoji="1" lang="en-US" altLang="ja-JP"/>
              <a:t>:2022-12-25)</a:t>
            </a:r>
          </a:p>
          <a:p>
            <a:r>
              <a:rPr lang="ja-JP" altLang="en-US"/>
              <a:t>図</a:t>
            </a:r>
            <a:r>
              <a:rPr lang="en-US" altLang="ja-JP"/>
              <a:t>2:cookpad</a:t>
            </a:r>
            <a:r>
              <a:rPr kumimoji="1" lang="en-US" altLang="ja-JP"/>
              <a:t>,</a:t>
            </a:r>
            <a:r>
              <a:rPr lang="ja-JP" altLang="en-US"/>
              <a:t>消費者庁のキッチン</a:t>
            </a:r>
            <a:r>
              <a:rPr kumimoji="1" lang="en-US" altLang="ja-JP"/>
              <a:t>,</a:t>
            </a:r>
            <a:r>
              <a:rPr kumimoji="1" lang="ja-JP" altLang="en-US"/>
              <a:t>“</a:t>
            </a:r>
            <a:r>
              <a:rPr kumimoji="1" lang="en-US" altLang="ja-JP"/>
              <a:t>https://cookpad.com/kitchen/10421939”,(</a:t>
            </a:r>
            <a:r>
              <a:rPr kumimoji="1" lang="ja-JP" altLang="en-US"/>
              <a:t>参照日</a:t>
            </a:r>
            <a:r>
              <a:rPr kumimoji="1" lang="en-US" altLang="ja-JP"/>
              <a:t>:2022-12-25)</a:t>
            </a:r>
          </a:p>
          <a:p>
            <a:r>
              <a:rPr lang="ja-JP" altLang="en-US"/>
              <a:t>図</a:t>
            </a:r>
            <a:r>
              <a:rPr lang="en-US" altLang="ja-JP"/>
              <a:t>3:Jsoup</a:t>
            </a:r>
            <a:r>
              <a:rPr kumimoji="1" lang="en-US" altLang="ja-JP"/>
              <a:t>,Java HTML Parser,</a:t>
            </a:r>
            <a:r>
              <a:rPr kumimoji="1" lang="ja-JP" altLang="en-US"/>
              <a:t>“</a:t>
            </a:r>
            <a:r>
              <a:rPr kumimoji="1" lang="en-US" altLang="ja-JP"/>
              <a:t>https://jsoup.org/”,(</a:t>
            </a:r>
            <a:r>
              <a:rPr kumimoji="1" lang="ja-JP" altLang="en-US"/>
              <a:t>参照日</a:t>
            </a:r>
            <a:r>
              <a:rPr kumimoji="1" lang="en-US" altLang="ja-JP"/>
              <a:t>:2022-12-25)</a:t>
            </a:r>
          </a:p>
          <a:p>
            <a:endParaRPr kumimoji="1" lang="en-US" altLang="ja-JP"/>
          </a:p>
          <a:p>
            <a:endParaRPr kumimoji="1" lang="ja-JP" altLang="en-US"/>
          </a:p>
        </p:txBody>
      </p:sp>
    </p:spTree>
    <p:extLst>
      <p:ext uri="{BB962C8B-B14F-4D97-AF65-F5344CB8AC3E}">
        <p14:creationId xmlns:p14="http://schemas.microsoft.com/office/powerpoint/2010/main" val="389088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B46A6E-AB5D-B209-6D01-B0E6553C8074}"/>
              </a:ext>
            </a:extLst>
          </p:cNvPr>
          <p:cNvSpPr>
            <a:spLocks noGrp="1"/>
          </p:cNvSpPr>
          <p:nvPr>
            <p:ph type="title"/>
          </p:nvPr>
        </p:nvSpPr>
        <p:spPr/>
        <p:txBody>
          <a:bodyPr/>
          <a:lstStyle/>
          <a:p>
            <a:r>
              <a:rPr kumimoji="1" lang="ja-JP" altLang="en-US"/>
              <a:t>システムでどう解決するか</a:t>
            </a:r>
          </a:p>
        </p:txBody>
      </p:sp>
      <p:sp>
        <p:nvSpPr>
          <p:cNvPr id="3" name="コンテンツ プレースホルダー 2">
            <a:extLst>
              <a:ext uri="{FF2B5EF4-FFF2-40B4-BE49-F238E27FC236}">
                <a16:creationId xmlns:a16="http://schemas.microsoft.com/office/drawing/2014/main" id="{9FC65A8F-7CC2-6248-AB9D-2A594E1576B8}"/>
              </a:ext>
            </a:extLst>
          </p:cNvPr>
          <p:cNvSpPr>
            <a:spLocks noGrp="1"/>
          </p:cNvSpPr>
          <p:nvPr>
            <p:ph idx="1"/>
          </p:nvPr>
        </p:nvSpPr>
        <p:spPr>
          <a:xfrm>
            <a:off x="838200" y="1562582"/>
            <a:ext cx="10515600" cy="4614381"/>
          </a:xfrm>
        </p:spPr>
        <p:txBody>
          <a:bodyPr>
            <a:normAutofit/>
          </a:bodyPr>
          <a:lstStyle/>
          <a:p>
            <a:pPr algn="l" rtl="0" fontAlgn="base"/>
            <a:r>
              <a:rPr lang="ja-JP" altLang="en-US" sz="3600" b="0" i="0">
                <a:solidFill>
                  <a:srgbClr val="000000"/>
                </a:solidFill>
                <a:effectLst/>
                <a:latin typeface="+mj-lt"/>
                <a:ea typeface="游明朝" panose="02020400000000000000" pitchFamily="18" charset="-128"/>
              </a:rPr>
              <a:t>消費者が賞味期限や消費期限が近いものを</a:t>
            </a:r>
            <a:r>
              <a:rPr lang="ja-JP" altLang="en-US" sz="3600" b="0" i="0">
                <a:solidFill>
                  <a:srgbClr val="FF0000"/>
                </a:solidFill>
                <a:effectLst/>
                <a:latin typeface="+mj-lt"/>
                <a:ea typeface="游明朝" panose="02020400000000000000" pitchFamily="18" charset="-128"/>
              </a:rPr>
              <a:t>できるだけ多く使用したレシピ</a:t>
            </a:r>
            <a:r>
              <a:rPr lang="ja-JP" altLang="en-US" sz="3600" b="0" i="0">
                <a:solidFill>
                  <a:srgbClr val="000000"/>
                </a:solidFill>
                <a:effectLst/>
                <a:latin typeface="+mj-lt"/>
                <a:ea typeface="游明朝" panose="02020400000000000000" pitchFamily="18" charset="-128"/>
              </a:rPr>
              <a:t>を表示する。</a:t>
            </a:r>
            <a:endParaRPr lang="en-US" altLang="ja-JP" sz="3600" b="0" i="0">
              <a:solidFill>
                <a:srgbClr val="000000"/>
              </a:solidFill>
              <a:effectLst/>
              <a:latin typeface="+mj-lt"/>
              <a:ea typeface="游明朝" panose="02020400000000000000" pitchFamily="18" charset="-128"/>
            </a:endParaRPr>
          </a:p>
          <a:p>
            <a:pPr marL="0" indent="0" algn="l" rtl="0" fontAlgn="base">
              <a:buNone/>
            </a:pPr>
            <a:r>
              <a:rPr lang="ja-JP" altLang="en-US" sz="3600">
                <a:solidFill>
                  <a:srgbClr val="000000"/>
                </a:solidFill>
                <a:latin typeface="+mj-lt"/>
                <a:ea typeface="游明朝" panose="02020400000000000000" pitchFamily="18" charset="-128"/>
              </a:rPr>
              <a:t>→</a:t>
            </a:r>
            <a:r>
              <a:rPr lang="ja-JP" altLang="en-US" sz="3600">
                <a:solidFill>
                  <a:srgbClr val="FF0000"/>
                </a:solidFill>
                <a:latin typeface="+mj-lt"/>
                <a:ea typeface="游明朝" panose="02020400000000000000" pitchFamily="18" charset="-128"/>
              </a:rPr>
              <a:t>「消費者庁のキッチン」</a:t>
            </a:r>
            <a:r>
              <a:rPr lang="ja-JP" altLang="en-US" sz="3600">
                <a:solidFill>
                  <a:srgbClr val="000000"/>
                </a:solidFill>
                <a:latin typeface="+mj-lt"/>
                <a:ea typeface="游明朝" panose="02020400000000000000" pitchFamily="18" charset="-128"/>
              </a:rPr>
              <a:t>の活用</a:t>
            </a:r>
            <a:endParaRPr lang="ja-JP" altLang="en-US" sz="3600" b="0" i="0">
              <a:solidFill>
                <a:srgbClr val="000000"/>
              </a:solidFill>
              <a:effectLst/>
              <a:latin typeface="+mj-lt"/>
              <a:ea typeface="Meiryo UI" panose="020B0604030504040204" pitchFamily="50" charset="-128"/>
            </a:endParaRPr>
          </a:p>
          <a:p>
            <a:pPr algn="l" rtl="0" fontAlgn="base"/>
            <a:r>
              <a:rPr lang="ja-JP" altLang="en-US" sz="3600" b="0" i="0">
                <a:solidFill>
                  <a:srgbClr val="000000"/>
                </a:solidFill>
                <a:effectLst/>
                <a:latin typeface="+mj-lt"/>
                <a:ea typeface="游明朝" panose="02020400000000000000" pitchFamily="18" charset="-128"/>
              </a:rPr>
              <a:t>「賞味期限近いもの」かつ「それを有効に使った料理</a:t>
            </a:r>
            <a:r>
              <a:rPr lang="ja-JP" altLang="en-US" sz="3600">
                <a:solidFill>
                  <a:srgbClr val="000000"/>
                </a:solidFill>
                <a:latin typeface="+mj-lt"/>
                <a:ea typeface="游明朝" panose="02020400000000000000" pitchFamily="18" charset="-128"/>
              </a:rPr>
              <a:t>」</a:t>
            </a:r>
            <a:r>
              <a:rPr lang="ja-JP" altLang="en-US" sz="3600" b="0" i="0">
                <a:solidFill>
                  <a:srgbClr val="000000"/>
                </a:solidFill>
                <a:effectLst/>
                <a:latin typeface="+mj-lt"/>
                <a:ea typeface="游明朝" panose="02020400000000000000" pitchFamily="18" charset="-128"/>
              </a:rPr>
              <a:t>を表示する。</a:t>
            </a:r>
            <a:endParaRPr lang="en-US" altLang="ja-JP" sz="3600" b="0" i="0">
              <a:solidFill>
                <a:srgbClr val="000000"/>
              </a:solidFill>
              <a:effectLst/>
              <a:latin typeface="+mj-lt"/>
              <a:ea typeface="游明朝" panose="02020400000000000000" pitchFamily="18" charset="-128"/>
            </a:endParaRPr>
          </a:p>
          <a:p>
            <a:pPr marL="0" indent="0" fontAlgn="base">
              <a:buNone/>
            </a:pPr>
            <a:r>
              <a:rPr lang="ja-JP" altLang="en-US" sz="3600">
                <a:solidFill>
                  <a:srgbClr val="000000"/>
                </a:solidFill>
                <a:ea typeface="游明朝" panose="02020400000000000000" pitchFamily="18" charset="-128"/>
              </a:rPr>
              <a:t>→</a:t>
            </a:r>
            <a:r>
              <a:rPr lang="ja-JP" altLang="en-US" sz="3600" b="0" i="0">
                <a:solidFill>
                  <a:srgbClr val="000000"/>
                </a:solidFill>
                <a:effectLst/>
                <a:ea typeface="游明朝" panose="02020400000000000000" pitchFamily="18" charset="-128"/>
              </a:rPr>
              <a:t>賞味期限を忘れそうな食品を登録し、消費者庁のキッチンからレシピをクローリングする。おすすめレシピとして表示と保存をするシステム。</a:t>
            </a:r>
            <a:endParaRPr lang="ja-JP" altLang="en-US" sz="3600" b="0" i="0">
              <a:solidFill>
                <a:srgbClr val="000000"/>
              </a:solidFill>
              <a:effectLst/>
              <a:latin typeface="+mj-lt"/>
              <a:ea typeface="Meiryo UI" panose="020B0604030504040204" pitchFamily="50" charset="-128"/>
            </a:endParaRPr>
          </a:p>
          <a:p>
            <a:pPr algn="l" rtl="0" fontAlgn="base"/>
            <a:endParaRPr lang="en-US" altLang="ja-JP" sz="3600" b="0" i="0">
              <a:solidFill>
                <a:srgbClr val="000000"/>
              </a:solidFill>
              <a:effectLst/>
              <a:latin typeface="+mj-lt"/>
              <a:ea typeface="游明朝" panose="02020400000000000000" pitchFamily="18" charset="-128"/>
            </a:endParaRPr>
          </a:p>
          <a:p>
            <a:endParaRPr kumimoji="1" lang="ja-JP" altLang="en-US"/>
          </a:p>
        </p:txBody>
      </p:sp>
    </p:spTree>
    <p:extLst>
      <p:ext uri="{BB962C8B-B14F-4D97-AF65-F5344CB8AC3E}">
        <p14:creationId xmlns:p14="http://schemas.microsoft.com/office/powerpoint/2010/main" val="279474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465D43-8F99-E6F9-5844-0B3CDC04D143}"/>
              </a:ext>
            </a:extLst>
          </p:cNvPr>
          <p:cNvSpPr>
            <a:spLocks noGrp="1"/>
          </p:cNvSpPr>
          <p:nvPr>
            <p:ph type="title"/>
          </p:nvPr>
        </p:nvSpPr>
        <p:spPr/>
        <p:txBody>
          <a:bodyPr/>
          <a:lstStyle/>
          <a:p>
            <a:r>
              <a:rPr kumimoji="1" lang="ja-JP" altLang="en-US"/>
              <a:t>消費者庁のキッチンとは</a:t>
            </a:r>
          </a:p>
        </p:txBody>
      </p:sp>
      <p:pic>
        <p:nvPicPr>
          <p:cNvPr id="5" name="コンテンツ プレースホルダー 4" descr="グラフィカル ユーザー インターフェイス, Web サイト&#10;&#10;自動的に生成された説明">
            <a:extLst>
              <a:ext uri="{FF2B5EF4-FFF2-40B4-BE49-F238E27FC236}">
                <a16:creationId xmlns:a16="http://schemas.microsoft.com/office/drawing/2014/main" id="{2E374B93-4A44-AF1D-9547-1A857D9C7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529" t="16651" r="45798" b="22902"/>
          <a:stretch/>
        </p:blipFill>
        <p:spPr>
          <a:xfrm>
            <a:off x="6096000" y="1441862"/>
            <a:ext cx="5455920" cy="4247738"/>
          </a:xfrm>
        </p:spPr>
      </p:pic>
      <p:sp>
        <p:nvSpPr>
          <p:cNvPr id="6" name="テキスト ボックス 5">
            <a:extLst>
              <a:ext uri="{FF2B5EF4-FFF2-40B4-BE49-F238E27FC236}">
                <a16:creationId xmlns:a16="http://schemas.microsoft.com/office/drawing/2014/main" id="{0365C7D0-2064-A7B7-BEC5-0ADEC5F1D515}"/>
              </a:ext>
            </a:extLst>
          </p:cNvPr>
          <p:cNvSpPr txBox="1"/>
          <p:nvPr/>
        </p:nvSpPr>
        <p:spPr>
          <a:xfrm>
            <a:off x="111759" y="1690688"/>
            <a:ext cx="5659121" cy="4524315"/>
          </a:xfrm>
          <a:prstGeom prst="rect">
            <a:avLst/>
          </a:prstGeom>
          <a:noFill/>
        </p:spPr>
        <p:txBody>
          <a:bodyPr wrap="square" rtlCol="0">
            <a:spAutoFit/>
          </a:bodyPr>
          <a:lstStyle/>
          <a:p>
            <a:r>
              <a:rPr kumimoji="1" lang="ja-JP" altLang="en-US" sz="3200"/>
              <a:t>・公的機関である消費者庁が</a:t>
            </a:r>
            <a:r>
              <a:rPr kumimoji="1" lang="en-US" altLang="ja-JP" sz="3200"/>
              <a:t>cookpad</a:t>
            </a:r>
            <a:r>
              <a:rPr kumimoji="1" lang="ja-JP" altLang="en-US" sz="3200"/>
              <a:t>で食品ロスやアレルギーといった消費者の</a:t>
            </a:r>
            <a:r>
              <a:rPr lang="ja-JP" altLang="en-US" sz="3200"/>
              <a:t>身近な問題に役立つレシピを紹介するサイト。</a:t>
            </a:r>
            <a:endParaRPr lang="en-US" altLang="ja-JP" sz="3200"/>
          </a:p>
          <a:p>
            <a:r>
              <a:rPr kumimoji="1" lang="ja-JP" altLang="en-US" sz="3200"/>
              <a:t>・食材を使い切るレシピや残り物をリメイクするレシピなど</a:t>
            </a:r>
            <a:r>
              <a:rPr kumimoji="1" lang="en-US" altLang="ja-JP" sz="3200"/>
              <a:t>900</a:t>
            </a:r>
            <a:r>
              <a:rPr lang="ja-JP" altLang="en-US" sz="3200"/>
              <a:t>以上のレシピを載せている。</a:t>
            </a:r>
            <a:endParaRPr kumimoji="1" lang="ja-JP" altLang="en-US" sz="3200"/>
          </a:p>
        </p:txBody>
      </p:sp>
      <p:sp>
        <p:nvSpPr>
          <p:cNvPr id="7" name="テキスト ボックス 6">
            <a:extLst>
              <a:ext uri="{FF2B5EF4-FFF2-40B4-BE49-F238E27FC236}">
                <a16:creationId xmlns:a16="http://schemas.microsoft.com/office/drawing/2014/main" id="{C1F734C4-40DB-B859-3647-FAD53FF6D5EB}"/>
              </a:ext>
            </a:extLst>
          </p:cNvPr>
          <p:cNvSpPr txBox="1"/>
          <p:nvPr/>
        </p:nvSpPr>
        <p:spPr>
          <a:xfrm>
            <a:off x="6014721" y="5689600"/>
            <a:ext cx="6024880" cy="646331"/>
          </a:xfrm>
          <a:prstGeom prst="rect">
            <a:avLst/>
          </a:prstGeom>
          <a:noFill/>
        </p:spPr>
        <p:txBody>
          <a:bodyPr wrap="square" rtlCol="0">
            <a:spAutoFit/>
          </a:bodyPr>
          <a:lstStyle/>
          <a:p>
            <a:pPr algn="ctr"/>
            <a:r>
              <a:rPr kumimoji="1" lang="ja-JP" altLang="en-US"/>
              <a:t>図</a:t>
            </a:r>
            <a:r>
              <a:rPr kumimoji="1" lang="en-US" altLang="ja-JP"/>
              <a:t>2:</a:t>
            </a:r>
            <a:r>
              <a:rPr kumimoji="1" lang="ja-JP" altLang="en-US"/>
              <a:t>消費者庁のキッチン</a:t>
            </a:r>
            <a:endParaRPr kumimoji="1" lang="en-US" altLang="ja-JP"/>
          </a:p>
          <a:p>
            <a:pPr algn="ctr"/>
            <a:r>
              <a:rPr kumimoji="1" lang="en-US" altLang="ja-JP"/>
              <a:t>https://cookpad.com/kitchen/10421939</a:t>
            </a:r>
            <a:endParaRPr kumimoji="1" lang="ja-JP" altLang="en-US"/>
          </a:p>
        </p:txBody>
      </p:sp>
    </p:spTree>
    <p:extLst>
      <p:ext uri="{BB962C8B-B14F-4D97-AF65-F5344CB8AC3E}">
        <p14:creationId xmlns:p14="http://schemas.microsoft.com/office/powerpoint/2010/main" val="525914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843440" y="1815719"/>
            <a:ext cx="820616" cy="1658814"/>
            <a:chOff x="7491046" y="2233248"/>
            <a:chExt cx="820616" cy="1658814"/>
          </a:xfrm>
        </p:grpSpPr>
        <p:sp>
          <p:nvSpPr>
            <p:cNvPr id="9" name="円/楕円 4"/>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11" name="直線コネクタ 10"/>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12" name="直線コネクタ 11"/>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13" name="直線コネクタ 12"/>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14" name="正方形/長方形 13"/>
          <p:cNvSpPr/>
          <p:nvPr/>
        </p:nvSpPr>
        <p:spPr>
          <a:xfrm>
            <a:off x="3861491" y="1293541"/>
            <a:ext cx="4628190" cy="474136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 name="直線コネクタ 18"/>
          <p:cNvCxnSpPr>
            <a:cxnSpLocks/>
            <a:endCxn id="20" idx="2"/>
          </p:cNvCxnSpPr>
          <p:nvPr/>
        </p:nvCxnSpPr>
        <p:spPr>
          <a:xfrm flipV="1">
            <a:off x="1714945" y="2149867"/>
            <a:ext cx="2973191" cy="153130"/>
          </a:xfrm>
          <a:prstGeom prst="line">
            <a:avLst/>
          </a:prstGeom>
          <a:ln w="38100"/>
        </p:spPr>
        <p:style>
          <a:lnRef idx="1">
            <a:schemeClr val="dk1"/>
          </a:lnRef>
          <a:fillRef idx="0">
            <a:schemeClr val="dk1"/>
          </a:fillRef>
          <a:effectRef idx="0">
            <a:schemeClr val="dk1"/>
          </a:effectRef>
          <a:fontRef idx="minor">
            <a:schemeClr val="tx1"/>
          </a:fontRef>
        </p:style>
      </p:cxnSp>
      <p:sp>
        <p:nvSpPr>
          <p:cNvPr id="20" name="楕円 19"/>
          <p:cNvSpPr/>
          <p:nvPr/>
        </p:nvSpPr>
        <p:spPr>
          <a:xfrm>
            <a:off x="4688136" y="1531996"/>
            <a:ext cx="2375602" cy="123574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800" dirty="0"/>
              <a:t>食品登録をする</a:t>
            </a:r>
            <a:endParaRPr lang="en-US" altLang="ja" sz="2800" dirty="0"/>
          </a:p>
        </p:txBody>
      </p:sp>
      <p:sp>
        <p:nvSpPr>
          <p:cNvPr id="6" name="テキスト ボックス 5">
            <a:extLst>
              <a:ext uri="{FF2B5EF4-FFF2-40B4-BE49-F238E27FC236}">
                <a16:creationId xmlns:a16="http://schemas.microsoft.com/office/drawing/2014/main" id="{77E94C61-8051-420C-BB26-E5A5BA11086B}"/>
              </a:ext>
            </a:extLst>
          </p:cNvPr>
          <p:cNvSpPr txBox="1"/>
          <p:nvPr/>
        </p:nvSpPr>
        <p:spPr>
          <a:xfrm>
            <a:off x="274320" y="412550"/>
            <a:ext cx="3896048" cy="707886"/>
          </a:xfrm>
          <a:prstGeom prst="rect">
            <a:avLst/>
          </a:prstGeom>
          <a:noFill/>
        </p:spPr>
        <p:txBody>
          <a:bodyPr wrap="square" rtlCol="0">
            <a:spAutoFit/>
          </a:bodyPr>
          <a:lstStyle/>
          <a:p>
            <a:r>
              <a:rPr kumimoji="1" lang="ja-JP" altLang="en-US" sz="4000"/>
              <a:t>ユースケース図</a:t>
            </a:r>
            <a:endParaRPr kumimoji="1" lang="ja-JP" altLang="en-US" sz="4000" dirty="0"/>
          </a:p>
        </p:txBody>
      </p:sp>
      <p:grpSp>
        <p:nvGrpSpPr>
          <p:cNvPr id="2" name="グループ化 1">
            <a:extLst>
              <a:ext uri="{FF2B5EF4-FFF2-40B4-BE49-F238E27FC236}">
                <a16:creationId xmlns:a16="http://schemas.microsoft.com/office/drawing/2014/main" id="{A15C6F2E-94E0-483E-B60D-09477A92E5F0}"/>
              </a:ext>
            </a:extLst>
          </p:cNvPr>
          <p:cNvGrpSpPr/>
          <p:nvPr/>
        </p:nvGrpSpPr>
        <p:grpSpPr>
          <a:xfrm>
            <a:off x="9635828" y="1458200"/>
            <a:ext cx="495950" cy="1081800"/>
            <a:chOff x="7491046" y="2233248"/>
            <a:chExt cx="820616" cy="1658814"/>
          </a:xfrm>
        </p:grpSpPr>
        <p:sp>
          <p:nvSpPr>
            <p:cNvPr id="21" name="円/楕円 4">
              <a:extLst>
                <a:ext uri="{FF2B5EF4-FFF2-40B4-BE49-F238E27FC236}">
                  <a16:creationId xmlns:a16="http://schemas.microsoft.com/office/drawing/2014/main" id="{7C1EBC54-F54D-43A4-94BE-04AB7CCCCC50}"/>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F0485580-F7BB-474A-B112-2E5CAAB4040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23" name="直線コネクタ 22">
              <a:extLst>
                <a:ext uri="{FF2B5EF4-FFF2-40B4-BE49-F238E27FC236}">
                  <a16:creationId xmlns:a16="http://schemas.microsoft.com/office/drawing/2014/main" id="{32DE67CD-A4B8-45F0-8135-476556088948}"/>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24" name="直線コネクタ 23">
              <a:extLst>
                <a:ext uri="{FF2B5EF4-FFF2-40B4-BE49-F238E27FC236}">
                  <a16:creationId xmlns:a16="http://schemas.microsoft.com/office/drawing/2014/main" id="{F71BA102-C792-4CC5-9C2E-CEB5CC5CE038}"/>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25" name="直線コネクタ 24">
              <a:extLst>
                <a:ext uri="{FF2B5EF4-FFF2-40B4-BE49-F238E27FC236}">
                  <a16:creationId xmlns:a16="http://schemas.microsoft.com/office/drawing/2014/main" id="{412E508B-2E8C-462D-849B-4A0D978BF247}"/>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7" name="楕円 6">
            <a:extLst>
              <a:ext uri="{FF2B5EF4-FFF2-40B4-BE49-F238E27FC236}">
                <a16:creationId xmlns:a16="http://schemas.microsoft.com/office/drawing/2014/main" id="{C50B05A7-FFBB-42F0-88D9-6332B5B2F563}"/>
              </a:ext>
            </a:extLst>
          </p:cNvPr>
          <p:cNvSpPr/>
          <p:nvPr/>
        </p:nvSpPr>
        <p:spPr>
          <a:xfrm>
            <a:off x="4729313" y="3068026"/>
            <a:ext cx="2415463" cy="1502597"/>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000" dirty="0"/>
              <a:t>食品の期限を判断する（仮）</a:t>
            </a:r>
            <a:endParaRPr lang="en-US" altLang="ja" sz="2000" dirty="0"/>
          </a:p>
        </p:txBody>
      </p:sp>
      <p:sp>
        <p:nvSpPr>
          <p:cNvPr id="44" name="テキスト ボックス 43">
            <a:extLst>
              <a:ext uri="{FF2B5EF4-FFF2-40B4-BE49-F238E27FC236}">
                <a16:creationId xmlns:a16="http://schemas.microsoft.com/office/drawing/2014/main" id="{B8A5AF27-471B-4D07-A853-D895BE4109FE}"/>
              </a:ext>
            </a:extLst>
          </p:cNvPr>
          <p:cNvSpPr txBox="1"/>
          <p:nvPr/>
        </p:nvSpPr>
        <p:spPr>
          <a:xfrm>
            <a:off x="726128" y="3544215"/>
            <a:ext cx="1660529" cy="369332"/>
          </a:xfrm>
          <a:prstGeom prst="rect">
            <a:avLst/>
          </a:prstGeom>
          <a:noFill/>
        </p:spPr>
        <p:txBody>
          <a:bodyPr wrap="square" rtlCol="0">
            <a:spAutoFit/>
          </a:bodyPr>
          <a:lstStyle/>
          <a:p>
            <a:pPr algn="l"/>
            <a:r>
              <a:rPr lang="ja" altLang="en-US" dirty="0"/>
              <a:t>利用者</a:t>
            </a:r>
            <a:endParaRPr lang="ja-JP" altLang="en-US" dirty="0"/>
          </a:p>
        </p:txBody>
      </p:sp>
      <p:sp>
        <p:nvSpPr>
          <p:cNvPr id="46" name="テキスト ボックス 45">
            <a:extLst>
              <a:ext uri="{FF2B5EF4-FFF2-40B4-BE49-F238E27FC236}">
                <a16:creationId xmlns:a16="http://schemas.microsoft.com/office/drawing/2014/main" id="{99F3E591-8392-40E9-9F1C-0F49FEE0944A}"/>
              </a:ext>
            </a:extLst>
          </p:cNvPr>
          <p:cNvSpPr txBox="1"/>
          <p:nvPr/>
        </p:nvSpPr>
        <p:spPr>
          <a:xfrm>
            <a:off x="3857950" y="1271661"/>
            <a:ext cx="4413255" cy="369332"/>
          </a:xfrm>
          <a:prstGeom prst="rect">
            <a:avLst/>
          </a:prstGeom>
          <a:noFill/>
        </p:spPr>
        <p:txBody>
          <a:bodyPr wrap="square" rtlCol="0">
            <a:spAutoFit/>
          </a:bodyPr>
          <a:lstStyle/>
          <a:p>
            <a:pPr algn="l"/>
            <a:r>
              <a:rPr lang="ja" altLang="en-US" dirty="0"/>
              <a:t>ごはんロス削減システム</a:t>
            </a:r>
            <a:endParaRPr lang="ja-JP" altLang="en-US" dirty="0"/>
          </a:p>
        </p:txBody>
      </p:sp>
      <p:cxnSp>
        <p:nvCxnSpPr>
          <p:cNvPr id="39" name="直線コネクタ 38">
            <a:extLst>
              <a:ext uri="{FF2B5EF4-FFF2-40B4-BE49-F238E27FC236}">
                <a16:creationId xmlns:a16="http://schemas.microsoft.com/office/drawing/2014/main" id="{8B0A463B-B3D5-4C1D-8CCF-51417A57C136}"/>
              </a:ext>
            </a:extLst>
          </p:cNvPr>
          <p:cNvCxnSpPr>
            <a:cxnSpLocks/>
            <a:endCxn id="50" idx="2"/>
          </p:cNvCxnSpPr>
          <p:nvPr/>
        </p:nvCxnSpPr>
        <p:spPr>
          <a:xfrm>
            <a:off x="1714945" y="3446952"/>
            <a:ext cx="3283286" cy="1908742"/>
          </a:xfrm>
          <a:prstGeom prst="line">
            <a:avLst/>
          </a:prstGeom>
          <a:ln w="38100"/>
        </p:spPr>
        <p:style>
          <a:lnRef idx="1">
            <a:schemeClr val="dk1"/>
          </a:lnRef>
          <a:fillRef idx="0">
            <a:schemeClr val="dk1"/>
          </a:fillRef>
          <a:effectRef idx="0">
            <a:schemeClr val="dk1"/>
          </a:effectRef>
          <a:fontRef idx="minor">
            <a:schemeClr val="tx1"/>
          </a:fontRef>
        </p:style>
      </p:cxnSp>
      <p:sp>
        <p:nvSpPr>
          <p:cNvPr id="50" name="楕円 49">
            <a:extLst>
              <a:ext uri="{FF2B5EF4-FFF2-40B4-BE49-F238E27FC236}">
                <a16:creationId xmlns:a16="http://schemas.microsoft.com/office/drawing/2014/main" id="{24ECF076-FD5D-44E0-B287-AFCA6A9BBCC1}"/>
              </a:ext>
            </a:extLst>
          </p:cNvPr>
          <p:cNvSpPr/>
          <p:nvPr/>
        </p:nvSpPr>
        <p:spPr>
          <a:xfrm>
            <a:off x="4998231" y="4676480"/>
            <a:ext cx="2395314" cy="135842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400" dirty="0"/>
              <a:t>レシピを受け取る</a:t>
            </a:r>
            <a:endParaRPr lang="en-US" altLang="ja" sz="2400" dirty="0"/>
          </a:p>
        </p:txBody>
      </p:sp>
      <p:cxnSp>
        <p:nvCxnSpPr>
          <p:cNvPr id="52" name="直線コネクタ 51">
            <a:extLst>
              <a:ext uri="{FF2B5EF4-FFF2-40B4-BE49-F238E27FC236}">
                <a16:creationId xmlns:a16="http://schemas.microsoft.com/office/drawing/2014/main" id="{9E929978-8015-4E70-9F2D-941ADF04EE7D}"/>
              </a:ext>
            </a:extLst>
          </p:cNvPr>
          <p:cNvCxnSpPr>
            <a:cxnSpLocks/>
          </p:cNvCxnSpPr>
          <p:nvPr/>
        </p:nvCxnSpPr>
        <p:spPr>
          <a:xfrm>
            <a:off x="7020301" y="4206031"/>
            <a:ext cx="2859959" cy="1224083"/>
          </a:xfrm>
          <a:prstGeom prst="line">
            <a:avLst/>
          </a:prstGeom>
          <a:ln w="38100"/>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26DD8015-FA21-4542-B636-10530E1F76AA}"/>
              </a:ext>
            </a:extLst>
          </p:cNvPr>
          <p:cNvSpPr txBox="1"/>
          <p:nvPr/>
        </p:nvSpPr>
        <p:spPr>
          <a:xfrm>
            <a:off x="9436894" y="2590558"/>
            <a:ext cx="1660529" cy="369332"/>
          </a:xfrm>
          <a:prstGeom prst="rect">
            <a:avLst/>
          </a:prstGeom>
          <a:noFill/>
        </p:spPr>
        <p:txBody>
          <a:bodyPr wrap="square" rtlCol="0">
            <a:spAutoFit/>
          </a:bodyPr>
          <a:lstStyle/>
          <a:p>
            <a:pPr algn="l"/>
            <a:r>
              <a:rPr lang="ja-Latn" altLang="ja" dirty="0"/>
              <a:t>DB</a:t>
            </a:r>
            <a:endParaRPr lang="ja-JP" altLang="en-US" dirty="0"/>
          </a:p>
        </p:txBody>
      </p:sp>
      <p:grpSp>
        <p:nvGrpSpPr>
          <p:cNvPr id="41" name="グループ化 40">
            <a:extLst>
              <a:ext uri="{FF2B5EF4-FFF2-40B4-BE49-F238E27FC236}">
                <a16:creationId xmlns:a16="http://schemas.microsoft.com/office/drawing/2014/main" id="{B6CED49F-4274-4283-A4CA-544DF3DB8A80}"/>
              </a:ext>
            </a:extLst>
          </p:cNvPr>
          <p:cNvGrpSpPr/>
          <p:nvPr/>
        </p:nvGrpSpPr>
        <p:grpSpPr>
          <a:xfrm>
            <a:off x="10439141" y="3124230"/>
            <a:ext cx="495950" cy="1081801"/>
            <a:chOff x="7491046" y="2233248"/>
            <a:chExt cx="820616" cy="1658814"/>
          </a:xfrm>
        </p:grpSpPr>
        <p:sp>
          <p:nvSpPr>
            <p:cNvPr id="49" name="円/楕円 4">
              <a:extLst>
                <a:ext uri="{FF2B5EF4-FFF2-40B4-BE49-F238E27FC236}">
                  <a16:creationId xmlns:a16="http://schemas.microsoft.com/office/drawing/2014/main" id="{DB9B145E-F4CC-472F-875A-01E3602CEEB5}"/>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E401975-17D4-42BC-866D-829FEB51426D}"/>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53" name="直線コネクタ 52">
              <a:extLst>
                <a:ext uri="{FF2B5EF4-FFF2-40B4-BE49-F238E27FC236}">
                  <a16:creationId xmlns:a16="http://schemas.microsoft.com/office/drawing/2014/main" id="{73D4ADF9-7D9B-4B66-A18A-E07881647FD2}"/>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FD529ED6-D5B1-4EEE-ADDA-5C89949B7115}"/>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55" name="直線コネクタ 54">
              <a:extLst>
                <a:ext uri="{FF2B5EF4-FFF2-40B4-BE49-F238E27FC236}">
                  <a16:creationId xmlns:a16="http://schemas.microsoft.com/office/drawing/2014/main" id="{A5DDD9A6-A99C-475C-8E59-8F0617359805}"/>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43" name="テキスト ボックス 42">
            <a:extLst>
              <a:ext uri="{FF2B5EF4-FFF2-40B4-BE49-F238E27FC236}">
                <a16:creationId xmlns:a16="http://schemas.microsoft.com/office/drawing/2014/main" id="{C8133C58-F1D1-42C7-B152-729E5F8CC0AB}"/>
              </a:ext>
            </a:extLst>
          </p:cNvPr>
          <p:cNvSpPr txBox="1"/>
          <p:nvPr/>
        </p:nvSpPr>
        <p:spPr>
          <a:xfrm>
            <a:off x="10307459" y="4216657"/>
            <a:ext cx="1660529" cy="369332"/>
          </a:xfrm>
          <a:prstGeom prst="rect">
            <a:avLst/>
          </a:prstGeom>
          <a:noFill/>
        </p:spPr>
        <p:txBody>
          <a:bodyPr wrap="square" rtlCol="0">
            <a:spAutoFit/>
          </a:bodyPr>
          <a:lstStyle/>
          <a:p>
            <a:pPr algn="l"/>
            <a:r>
              <a:rPr lang="ja" altLang="en-US" dirty="0"/>
              <a:t>サポーター</a:t>
            </a:r>
            <a:endParaRPr lang="ja-JP" altLang="en-US" dirty="0"/>
          </a:p>
        </p:txBody>
      </p:sp>
      <p:grpSp>
        <p:nvGrpSpPr>
          <p:cNvPr id="63" name="グループ化 62">
            <a:extLst>
              <a:ext uri="{FF2B5EF4-FFF2-40B4-BE49-F238E27FC236}">
                <a16:creationId xmlns:a16="http://schemas.microsoft.com/office/drawing/2014/main" id="{34E46BD9-CAAF-4108-8D38-CF1845FEE05F}"/>
              </a:ext>
            </a:extLst>
          </p:cNvPr>
          <p:cNvGrpSpPr/>
          <p:nvPr/>
        </p:nvGrpSpPr>
        <p:grpSpPr>
          <a:xfrm>
            <a:off x="10006956" y="4799383"/>
            <a:ext cx="495950" cy="1081801"/>
            <a:chOff x="7491046" y="2233248"/>
            <a:chExt cx="820616" cy="1658814"/>
          </a:xfrm>
        </p:grpSpPr>
        <p:sp>
          <p:nvSpPr>
            <p:cNvPr id="58" name="円/楕円 4">
              <a:extLst>
                <a:ext uri="{FF2B5EF4-FFF2-40B4-BE49-F238E27FC236}">
                  <a16:creationId xmlns:a16="http://schemas.microsoft.com/office/drawing/2014/main" id="{112B1939-C228-413E-A522-C29E71511E02}"/>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B79B0D0F-3B7D-466D-A3EA-5C7A2930067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D8703A30-ACE2-40AD-9D31-026E2249026B}"/>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61" name="直線コネクタ 60">
              <a:extLst>
                <a:ext uri="{FF2B5EF4-FFF2-40B4-BE49-F238E27FC236}">
                  <a16:creationId xmlns:a16="http://schemas.microsoft.com/office/drawing/2014/main" id="{A4B83001-BBD5-465A-8032-EEB6FBC9876E}"/>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62" name="直線コネクタ 61">
              <a:extLst>
                <a:ext uri="{FF2B5EF4-FFF2-40B4-BE49-F238E27FC236}">
                  <a16:creationId xmlns:a16="http://schemas.microsoft.com/office/drawing/2014/main" id="{65BAE06D-FB55-4DD7-B79D-87EB8A3FA09D}"/>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69" name="テキスト ボックス 68">
            <a:extLst>
              <a:ext uri="{FF2B5EF4-FFF2-40B4-BE49-F238E27FC236}">
                <a16:creationId xmlns:a16="http://schemas.microsoft.com/office/drawing/2014/main" id="{83B54358-7BAD-4FAE-990E-37B1CA06D1C3}"/>
              </a:ext>
            </a:extLst>
          </p:cNvPr>
          <p:cNvSpPr txBox="1"/>
          <p:nvPr/>
        </p:nvSpPr>
        <p:spPr>
          <a:xfrm>
            <a:off x="9805962" y="5952274"/>
            <a:ext cx="1849691" cy="369332"/>
          </a:xfrm>
          <a:prstGeom prst="rect">
            <a:avLst/>
          </a:prstGeom>
          <a:noFill/>
        </p:spPr>
        <p:txBody>
          <a:bodyPr wrap="square" rtlCol="0">
            <a:spAutoFit/>
          </a:bodyPr>
          <a:lstStyle/>
          <a:p>
            <a:pPr algn="l"/>
            <a:r>
              <a:rPr lang="ja" altLang="en-US" dirty="0"/>
              <a:t>消費者キッチン</a:t>
            </a:r>
            <a:endParaRPr lang="ja-JP" altLang="en-US" dirty="0"/>
          </a:p>
        </p:txBody>
      </p:sp>
      <p:cxnSp>
        <p:nvCxnSpPr>
          <p:cNvPr id="71" name="直線コネクタ 70">
            <a:extLst>
              <a:ext uri="{FF2B5EF4-FFF2-40B4-BE49-F238E27FC236}">
                <a16:creationId xmlns:a16="http://schemas.microsoft.com/office/drawing/2014/main" id="{3063C566-4602-461B-8ED2-6111CA9E6960}"/>
              </a:ext>
            </a:extLst>
          </p:cNvPr>
          <p:cNvCxnSpPr>
            <a:cxnSpLocks/>
          </p:cNvCxnSpPr>
          <p:nvPr/>
        </p:nvCxnSpPr>
        <p:spPr>
          <a:xfrm flipV="1">
            <a:off x="7083450" y="2004833"/>
            <a:ext cx="2353444" cy="130635"/>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79F6813B-4F4E-437E-91A0-155688B09A54}"/>
              </a:ext>
            </a:extLst>
          </p:cNvPr>
          <p:cNvCxnSpPr>
            <a:cxnSpLocks/>
          </p:cNvCxnSpPr>
          <p:nvPr/>
        </p:nvCxnSpPr>
        <p:spPr>
          <a:xfrm flipV="1">
            <a:off x="7124628" y="2405795"/>
            <a:ext cx="2463771" cy="1265069"/>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F90EC1F2-914A-438E-8D07-34750D42D758}"/>
              </a:ext>
            </a:extLst>
          </p:cNvPr>
          <p:cNvCxnSpPr>
            <a:cxnSpLocks/>
          </p:cNvCxnSpPr>
          <p:nvPr/>
        </p:nvCxnSpPr>
        <p:spPr>
          <a:xfrm flipV="1">
            <a:off x="7141676" y="3694588"/>
            <a:ext cx="3019378" cy="181883"/>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400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843440" y="1815719"/>
            <a:ext cx="820616" cy="1658814"/>
            <a:chOff x="7491046" y="2233248"/>
            <a:chExt cx="820616" cy="1658814"/>
          </a:xfrm>
        </p:grpSpPr>
        <p:sp>
          <p:nvSpPr>
            <p:cNvPr id="9" name="円/楕円 4"/>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11" name="直線コネクタ 10"/>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12" name="直線コネクタ 11"/>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13" name="直線コネクタ 12"/>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14" name="正方形/長方形 13"/>
          <p:cNvSpPr/>
          <p:nvPr/>
        </p:nvSpPr>
        <p:spPr>
          <a:xfrm>
            <a:off x="3861491" y="1293541"/>
            <a:ext cx="4628190" cy="474136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 name="直線コネクタ 18"/>
          <p:cNvCxnSpPr>
            <a:cxnSpLocks/>
            <a:endCxn id="20" idx="2"/>
          </p:cNvCxnSpPr>
          <p:nvPr/>
        </p:nvCxnSpPr>
        <p:spPr>
          <a:xfrm flipV="1">
            <a:off x="1714945" y="2149867"/>
            <a:ext cx="2973191" cy="153130"/>
          </a:xfrm>
          <a:prstGeom prst="line">
            <a:avLst/>
          </a:prstGeom>
          <a:ln w="38100"/>
        </p:spPr>
        <p:style>
          <a:lnRef idx="1">
            <a:schemeClr val="dk1"/>
          </a:lnRef>
          <a:fillRef idx="0">
            <a:schemeClr val="dk1"/>
          </a:fillRef>
          <a:effectRef idx="0">
            <a:schemeClr val="dk1"/>
          </a:effectRef>
          <a:fontRef idx="minor">
            <a:schemeClr val="tx1"/>
          </a:fontRef>
        </p:style>
      </p:cxnSp>
      <p:sp>
        <p:nvSpPr>
          <p:cNvPr id="20" name="楕円 19"/>
          <p:cNvSpPr/>
          <p:nvPr/>
        </p:nvSpPr>
        <p:spPr>
          <a:xfrm>
            <a:off x="4688136" y="1531996"/>
            <a:ext cx="2375602" cy="123574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800" dirty="0"/>
              <a:t>食品登録をする</a:t>
            </a:r>
            <a:endParaRPr lang="en-US" altLang="ja" sz="2800" dirty="0"/>
          </a:p>
        </p:txBody>
      </p:sp>
      <p:sp>
        <p:nvSpPr>
          <p:cNvPr id="6" name="テキスト ボックス 5">
            <a:extLst>
              <a:ext uri="{FF2B5EF4-FFF2-40B4-BE49-F238E27FC236}">
                <a16:creationId xmlns:a16="http://schemas.microsoft.com/office/drawing/2014/main" id="{77E94C61-8051-420C-BB26-E5A5BA11086B}"/>
              </a:ext>
            </a:extLst>
          </p:cNvPr>
          <p:cNvSpPr txBox="1"/>
          <p:nvPr/>
        </p:nvSpPr>
        <p:spPr>
          <a:xfrm>
            <a:off x="274319" y="412550"/>
            <a:ext cx="10409253" cy="707886"/>
          </a:xfrm>
          <a:prstGeom prst="rect">
            <a:avLst/>
          </a:prstGeom>
          <a:noFill/>
        </p:spPr>
        <p:txBody>
          <a:bodyPr wrap="square" rtlCol="0">
            <a:spAutoFit/>
          </a:bodyPr>
          <a:lstStyle/>
          <a:p>
            <a:r>
              <a:rPr kumimoji="1" lang="ja-JP" altLang="en-US" sz="4000"/>
              <a:t>ユースケース図（今回実装できたもの）</a:t>
            </a:r>
            <a:endParaRPr kumimoji="1" lang="ja-JP" altLang="en-US" sz="4000" dirty="0"/>
          </a:p>
        </p:txBody>
      </p:sp>
      <p:grpSp>
        <p:nvGrpSpPr>
          <p:cNvPr id="2" name="グループ化 1">
            <a:extLst>
              <a:ext uri="{FF2B5EF4-FFF2-40B4-BE49-F238E27FC236}">
                <a16:creationId xmlns:a16="http://schemas.microsoft.com/office/drawing/2014/main" id="{A15C6F2E-94E0-483E-B60D-09477A92E5F0}"/>
              </a:ext>
            </a:extLst>
          </p:cNvPr>
          <p:cNvGrpSpPr/>
          <p:nvPr/>
        </p:nvGrpSpPr>
        <p:grpSpPr>
          <a:xfrm>
            <a:off x="9635828" y="1458200"/>
            <a:ext cx="495950" cy="1081800"/>
            <a:chOff x="7491046" y="2233248"/>
            <a:chExt cx="820616" cy="1658814"/>
          </a:xfrm>
        </p:grpSpPr>
        <p:sp>
          <p:nvSpPr>
            <p:cNvPr id="21" name="円/楕円 4">
              <a:extLst>
                <a:ext uri="{FF2B5EF4-FFF2-40B4-BE49-F238E27FC236}">
                  <a16:creationId xmlns:a16="http://schemas.microsoft.com/office/drawing/2014/main" id="{7C1EBC54-F54D-43A4-94BE-04AB7CCCCC50}"/>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F0485580-F7BB-474A-B112-2E5CAAB4040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23" name="直線コネクタ 22">
              <a:extLst>
                <a:ext uri="{FF2B5EF4-FFF2-40B4-BE49-F238E27FC236}">
                  <a16:creationId xmlns:a16="http://schemas.microsoft.com/office/drawing/2014/main" id="{32DE67CD-A4B8-45F0-8135-476556088948}"/>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24" name="直線コネクタ 23">
              <a:extLst>
                <a:ext uri="{FF2B5EF4-FFF2-40B4-BE49-F238E27FC236}">
                  <a16:creationId xmlns:a16="http://schemas.microsoft.com/office/drawing/2014/main" id="{F71BA102-C792-4CC5-9C2E-CEB5CC5CE038}"/>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25" name="直線コネクタ 24">
              <a:extLst>
                <a:ext uri="{FF2B5EF4-FFF2-40B4-BE49-F238E27FC236}">
                  <a16:creationId xmlns:a16="http://schemas.microsoft.com/office/drawing/2014/main" id="{412E508B-2E8C-462D-849B-4A0D978BF247}"/>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7" name="楕円 6">
            <a:extLst>
              <a:ext uri="{FF2B5EF4-FFF2-40B4-BE49-F238E27FC236}">
                <a16:creationId xmlns:a16="http://schemas.microsoft.com/office/drawing/2014/main" id="{C50B05A7-FFBB-42F0-88D9-6332B5B2F563}"/>
              </a:ext>
            </a:extLst>
          </p:cNvPr>
          <p:cNvSpPr/>
          <p:nvPr/>
        </p:nvSpPr>
        <p:spPr>
          <a:xfrm>
            <a:off x="4729313" y="3068026"/>
            <a:ext cx="2415463" cy="1502597"/>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000" dirty="0"/>
              <a:t>食品の期限を判断する（仮）</a:t>
            </a:r>
            <a:endParaRPr lang="en-US" altLang="ja" sz="2000" dirty="0"/>
          </a:p>
        </p:txBody>
      </p:sp>
      <p:sp>
        <p:nvSpPr>
          <p:cNvPr id="44" name="テキスト ボックス 43">
            <a:extLst>
              <a:ext uri="{FF2B5EF4-FFF2-40B4-BE49-F238E27FC236}">
                <a16:creationId xmlns:a16="http://schemas.microsoft.com/office/drawing/2014/main" id="{B8A5AF27-471B-4D07-A853-D895BE4109FE}"/>
              </a:ext>
            </a:extLst>
          </p:cNvPr>
          <p:cNvSpPr txBox="1"/>
          <p:nvPr/>
        </p:nvSpPr>
        <p:spPr>
          <a:xfrm>
            <a:off x="726128" y="3544215"/>
            <a:ext cx="1660529" cy="369332"/>
          </a:xfrm>
          <a:prstGeom prst="rect">
            <a:avLst/>
          </a:prstGeom>
          <a:noFill/>
        </p:spPr>
        <p:txBody>
          <a:bodyPr wrap="square" rtlCol="0">
            <a:spAutoFit/>
          </a:bodyPr>
          <a:lstStyle/>
          <a:p>
            <a:pPr algn="l"/>
            <a:r>
              <a:rPr lang="ja" altLang="en-US" dirty="0"/>
              <a:t>利用者</a:t>
            </a:r>
            <a:endParaRPr lang="ja-JP" altLang="en-US" dirty="0"/>
          </a:p>
        </p:txBody>
      </p:sp>
      <p:sp>
        <p:nvSpPr>
          <p:cNvPr id="46" name="テキスト ボックス 45">
            <a:extLst>
              <a:ext uri="{FF2B5EF4-FFF2-40B4-BE49-F238E27FC236}">
                <a16:creationId xmlns:a16="http://schemas.microsoft.com/office/drawing/2014/main" id="{99F3E591-8392-40E9-9F1C-0F49FEE0944A}"/>
              </a:ext>
            </a:extLst>
          </p:cNvPr>
          <p:cNvSpPr txBox="1"/>
          <p:nvPr/>
        </p:nvSpPr>
        <p:spPr>
          <a:xfrm>
            <a:off x="3857950" y="1271661"/>
            <a:ext cx="4413255" cy="369332"/>
          </a:xfrm>
          <a:prstGeom prst="rect">
            <a:avLst/>
          </a:prstGeom>
          <a:noFill/>
        </p:spPr>
        <p:txBody>
          <a:bodyPr wrap="square" rtlCol="0">
            <a:spAutoFit/>
          </a:bodyPr>
          <a:lstStyle/>
          <a:p>
            <a:pPr algn="l"/>
            <a:r>
              <a:rPr lang="ja" altLang="en-US" dirty="0"/>
              <a:t>ごはんロス削減システム</a:t>
            </a:r>
            <a:endParaRPr lang="ja-JP" altLang="en-US" dirty="0"/>
          </a:p>
        </p:txBody>
      </p:sp>
      <p:cxnSp>
        <p:nvCxnSpPr>
          <p:cNvPr id="39" name="直線コネクタ 38">
            <a:extLst>
              <a:ext uri="{FF2B5EF4-FFF2-40B4-BE49-F238E27FC236}">
                <a16:creationId xmlns:a16="http://schemas.microsoft.com/office/drawing/2014/main" id="{8B0A463B-B3D5-4C1D-8CCF-51417A57C136}"/>
              </a:ext>
            </a:extLst>
          </p:cNvPr>
          <p:cNvCxnSpPr>
            <a:cxnSpLocks/>
            <a:endCxn id="50" idx="2"/>
          </p:cNvCxnSpPr>
          <p:nvPr/>
        </p:nvCxnSpPr>
        <p:spPr>
          <a:xfrm>
            <a:off x="1714945" y="3446952"/>
            <a:ext cx="3283286" cy="1908742"/>
          </a:xfrm>
          <a:prstGeom prst="line">
            <a:avLst/>
          </a:prstGeom>
          <a:ln w="38100"/>
        </p:spPr>
        <p:style>
          <a:lnRef idx="1">
            <a:schemeClr val="dk1"/>
          </a:lnRef>
          <a:fillRef idx="0">
            <a:schemeClr val="dk1"/>
          </a:fillRef>
          <a:effectRef idx="0">
            <a:schemeClr val="dk1"/>
          </a:effectRef>
          <a:fontRef idx="minor">
            <a:schemeClr val="tx1"/>
          </a:fontRef>
        </p:style>
      </p:cxnSp>
      <p:sp>
        <p:nvSpPr>
          <p:cNvPr id="50" name="楕円 49">
            <a:extLst>
              <a:ext uri="{FF2B5EF4-FFF2-40B4-BE49-F238E27FC236}">
                <a16:creationId xmlns:a16="http://schemas.microsoft.com/office/drawing/2014/main" id="{24ECF076-FD5D-44E0-B287-AFCA6A9BBCC1}"/>
              </a:ext>
            </a:extLst>
          </p:cNvPr>
          <p:cNvSpPr/>
          <p:nvPr/>
        </p:nvSpPr>
        <p:spPr>
          <a:xfrm>
            <a:off x="4998231" y="4676480"/>
            <a:ext cx="2395314" cy="135842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400" dirty="0"/>
              <a:t>レシピを受け取る</a:t>
            </a:r>
            <a:endParaRPr lang="en-US" altLang="ja" sz="2400" dirty="0"/>
          </a:p>
        </p:txBody>
      </p:sp>
      <p:cxnSp>
        <p:nvCxnSpPr>
          <p:cNvPr id="52" name="直線コネクタ 51">
            <a:extLst>
              <a:ext uri="{FF2B5EF4-FFF2-40B4-BE49-F238E27FC236}">
                <a16:creationId xmlns:a16="http://schemas.microsoft.com/office/drawing/2014/main" id="{9E929978-8015-4E70-9F2D-941ADF04EE7D}"/>
              </a:ext>
            </a:extLst>
          </p:cNvPr>
          <p:cNvCxnSpPr>
            <a:cxnSpLocks/>
          </p:cNvCxnSpPr>
          <p:nvPr/>
        </p:nvCxnSpPr>
        <p:spPr>
          <a:xfrm>
            <a:off x="7020301" y="4206031"/>
            <a:ext cx="2859959" cy="1224083"/>
          </a:xfrm>
          <a:prstGeom prst="line">
            <a:avLst/>
          </a:prstGeom>
          <a:ln w="38100"/>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26DD8015-FA21-4542-B636-10530E1F76AA}"/>
              </a:ext>
            </a:extLst>
          </p:cNvPr>
          <p:cNvSpPr txBox="1"/>
          <p:nvPr/>
        </p:nvSpPr>
        <p:spPr>
          <a:xfrm>
            <a:off x="9436894" y="2590558"/>
            <a:ext cx="1660529" cy="369332"/>
          </a:xfrm>
          <a:prstGeom prst="rect">
            <a:avLst/>
          </a:prstGeom>
          <a:noFill/>
        </p:spPr>
        <p:txBody>
          <a:bodyPr wrap="square" rtlCol="0">
            <a:spAutoFit/>
          </a:bodyPr>
          <a:lstStyle/>
          <a:p>
            <a:pPr algn="l"/>
            <a:r>
              <a:rPr lang="ja-Latn" altLang="ja" dirty="0"/>
              <a:t>DB</a:t>
            </a:r>
            <a:endParaRPr lang="ja-JP" altLang="en-US" dirty="0"/>
          </a:p>
        </p:txBody>
      </p:sp>
      <p:grpSp>
        <p:nvGrpSpPr>
          <p:cNvPr id="41" name="グループ化 40">
            <a:extLst>
              <a:ext uri="{FF2B5EF4-FFF2-40B4-BE49-F238E27FC236}">
                <a16:creationId xmlns:a16="http://schemas.microsoft.com/office/drawing/2014/main" id="{B6CED49F-4274-4283-A4CA-544DF3DB8A80}"/>
              </a:ext>
            </a:extLst>
          </p:cNvPr>
          <p:cNvGrpSpPr/>
          <p:nvPr/>
        </p:nvGrpSpPr>
        <p:grpSpPr>
          <a:xfrm>
            <a:off x="10439141" y="3124230"/>
            <a:ext cx="495950" cy="1081801"/>
            <a:chOff x="7491046" y="2233248"/>
            <a:chExt cx="820616" cy="1658814"/>
          </a:xfrm>
        </p:grpSpPr>
        <p:sp>
          <p:nvSpPr>
            <p:cNvPr id="49" name="円/楕円 4">
              <a:extLst>
                <a:ext uri="{FF2B5EF4-FFF2-40B4-BE49-F238E27FC236}">
                  <a16:creationId xmlns:a16="http://schemas.microsoft.com/office/drawing/2014/main" id="{DB9B145E-F4CC-472F-875A-01E3602CEEB5}"/>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E401975-17D4-42BC-866D-829FEB51426D}"/>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53" name="直線コネクタ 52">
              <a:extLst>
                <a:ext uri="{FF2B5EF4-FFF2-40B4-BE49-F238E27FC236}">
                  <a16:creationId xmlns:a16="http://schemas.microsoft.com/office/drawing/2014/main" id="{73D4ADF9-7D9B-4B66-A18A-E07881647FD2}"/>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FD529ED6-D5B1-4EEE-ADDA-5C89949B7115}"/>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55" name="直線コネクタ 54">
              <a:extLst>
                <a:ext uri="{FF2B5EF4-FFF2-40B4-BE49-F238E27FC236}">
                  <a16:creationId xmlns:a16="http://schemas.microsoft.com/office/drawing/2014/main" id="{A5DDD9A6-A99C-475C-8E59-8F0617359805}"/>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43" name="テキスト ボックス 42">
            <a:extLst>
              <a:ext uri="{FF2B5EF4-FFF2-40B4-BE49-F238E27FC236}">
                <a16:creationId xmlns:a16="http://schemas.microsoft.com/office/drawing/2014/main" id="{C8133C58-F1D1-42C7-B152-729E5F8CC0AB}"/>
              </a:ext>
            </a:extLst>
          </p:cNvPr>
          <p:cNvSpPr txBox="1"/>
          <p:nvPr/>
        </p:nvSpPr>
        <p:spPr>
          <a:xfrm>
            <a:off x="10307459" y="4216657"/>
            <a:ext cx="1660529" cy="369332"/>
          </a:xfrm>
          <a:prstGeom prst="rect">
            <a:avLst/>
          </a:prstGeom>
          <a:noFill/>
        </p:spPr>
        <p:txBody>
          <a:bodyPr wrap="square" rtlCol="0">
            <a:spAutoFit/>
          </a:bodyPr>
          <a:lstStyle/>
          <a:p>
            <a:pPr algn="l"/>
            <a:r>
              <a:rPr lang="ja" altLang="en-US" dirty="0"/>
              <a:t>サポーター</a:t>
            </a:r>
            <a:endParaRPr lang="ja-JP" altLang="en-US" dirty="0"/>
          </a:p>
        </p:txBody>
      </p:sp>
      <p:grpSp>
        <p:nvGrpSpPr>
          <p:cNvPr id="63" name="グループ化 62">
            <a:extLst>
              <a:ext uri="{FF2B5EF4-FFF2-40B4-BE49-F238E27FC236}">
                <a16:creationId xmlns:a16="http://schemas.microsoft.com/office/drawing/2014/main" id="{34E46BD9-CAAF-4108-8D38-CF1845FEE05F}"/>
              </a:ext>
            </a:extLst>
          </p:cNvPr>
          <p:cNvGrpSpPr/>
          <p:nvPr/>
        </p:nvGrpSpPr>
        <p:grpSpPr>
          <a:xfrm>
            <a:off x="10006956" y="4799383"/>
            <a:ext cx="495950" cy="1081801"/>
            <a:chOff x="7491046" y="2233248"/>
            <a:chExt cx="820616" cy="1658814"/>
          </a:xfrm>
        </p:grpSpPr>
        <p:sp>
          <p:nvSpPr>
            <p:cNvPr id="58" name="円/楕円 4">
              <a:extLst>
                <a:ext uri="{FF2B5EF4-FFF2-40B4-BE49-F238E27FC236}">
                  <a16:creationId xmlns:a16="http://schemas.microsoft.com/office/drawing/2014/main" id="{112B1939-C228-413E-A522-C29E71511E02}"/>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B79B0D0F-3B7D-466D-A3EA-5C7A2930067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D8703A30-ACE2-40AD-9D31-026E2249026B}"/>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61" name="直線コネクタ 60">
              <a:extLst>
                <a:ext uri="{FF2B5EF4-FFF2-40B4-BE49-F238E27FC236}">
                  <a16:creationId xmlns:a16="http://schemas.microsoft.com/office/drawing/2014/main" id="{A4B83001-BBD5-465A-8032-EEB6FBC9876E}"/>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62" name="直線コネクタ 61">
              <a:extLst>
                <a:ext uri="{FF2B5EF4-FFF2-40B4-BE49-F238E27FC236}">
                  <a16:creationId xmlns:a16="http://schemas.microsoft.com/office/drawing/2014/main" id="{65BAE06D-FB55-4DD7-B79D-87EB8A3FA09D}"/>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69" name="テキスト ボックス 68">
            <a:extLst>
              <a:ext uri="{FF2B5EF4-FFF2-40B4-BE49-F238E27FC236}">
                <a16:creationId xmlns:a16="http://schemas.microsoft.com/office/drawing/2014/main" id="{83B54358-7BAD-4FAE-990E-37B1CA06D1C3}"/>
              </a:ext>
            </a:extLst>
          </p:cNvPr>
          <p:cNvSpPr txBox="1"/>
          <p:nvPr/>
        </p:nvSpPr>
        <p:spPr>
          <a:xfrm>
            <a:off x="9805962" y="5952274"/>
            <a:ext cx="1849691" cy="369332"/>
          </a:xfrm>
          <a:prstGeom prst="rect">
            <a:avLst/>
          </a:prstGeom>
          <a:noFill/>
        </p:spPr>
        <p:txBody>
          <a:bodyPr wrap="square" rtlCol="0">
            <a:spAutoFit/>
          </a:bodyPr>
          <a:lstStyle/>
          <a:p>
            <a:pPr algn="l"/>
            <a:r>
              <a:rPr lang="ja" altLang="en-US" dirty="0"/>
              <a:t>消費者キッチン</a:t>
            </a:r>
            <a:endParaRPr lang="ja-JP" altLang="en-US" dirty="0"/>
          </a:p>
        </p:txBody>
      </p:sp>
      <p:cxnSp>
        <p:nvCxnSpPr>
          <p:cNvPr id="71" name="直線コネクタ 70">
            <a:extLst>
              <a:ext uri="{FF2B5EF4-FFF2-40B4-BE49-F238E27FC236}">
                <a16:creationId xmlns:a16="http://schemas.microsoft.com/office/drawing/2014/main" id="{3063C566-4602-461B-8ED2-6111CA9E6960}"/>
              </a:ext>
            </a:extLst>
          </p:cNvPr>
          <p:cNvCxnSpPr>
            <a:cxnSpLocks/>
          </p:cNvCxnSpPr>
          <p:nvPr/>
        </p:nvCxnSpPr>
        <p:spPr>
          <a:xfrm flipV="1">
            <a:off x="7083450" y="2004833"/>
            <a:ext cx="2353444" cy="130635"/>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79F6813B-4F4E-437E-91A0-155688B09A54}"/>
              </a:ext>
            </a:extLst>
          </p:cNvPr>
          <p:cNvCxnSpPr>
            <a:cxnSpLocks/>
          </p:cNvCxnSpPr>
          <p:nvPr/>
        </p:nvCxnSpPr>
        <p:spPr>
          <a:xfrm flipV="1">
            <a:off x="7124628" y="2405795"/>
            <a:ext cx="2463771" cy="1265069"/>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F90EC1F2-914A-438E-8D07-34750D42D758}"/>
              </a:ext>
            </a:extLst>
          </p:cNvPr>
          <p:cNvCxnSpPr>
            <a:cxnSpLocks/>
          </p:cNvCxnSpPr>
          <p:nvPr/>
        </p:nvCxnSpPr>
        <p:spPr>
          <a:xfrm flipV="1">
            <a:off x="7141676" y="3694588"/>
            <a:ext cx="3019378" cy="181883"/>
          </a:xfrm>
          <a:prstGeom prst="line">
            <a:avLst/>
          </a:prstGeom>
          <a:ln w="38100"/>
        </p:spPr>
        <p:style>
          <a:lnRef idx="1">
            <a:schemeClr val="dk1"/>
          </a:lnRef>
          <a:fillRef idx="0">
            <a:schemeClr val="dk1"/>
          </a:fillRef>
          <a:effectRef idx="0">
            <a:schemeClr val="dk1"/>
          </a:effectRef>
          <a:fontRef idx="minor">
            <a:schemeClr val="tx1"/>
          </a:fontRef>
        </p:style>
      </p:cxnSp>
      <p:cxnSp>
        <p:nvCxnSpPr>
          <p:cNvPr id="4" name="直線コネクタ 3">
            <a:extLst>
              <a:ext uri="{FF2B5EF4-FFF2-40B4-BE49-F238E27FC236}">
                <a16:creationId xmlns:a16="http://schemas.microsoft.com/office/drawing/2014/main" id="{356BEB44-9B05-F129-31FF-D1DBA41CDD8A}"/>
              </a:ext>
            </a:extLst>
          </p:cNvPr>
          <p:cNvCxnSpPr/>
          <p:nvPr/>
        </p:nvCxnSpPr>
        <p:spPr>
          <a:xfrm>
            <a:off x="9114709" y="1301348"/>
            <a:ext cx="1541786" cy="1474197"/>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 name="直線コネクタ 4">
            <a:extLst>
              <a:ext uri="{FF2B5EF4-FFF2-40B4-BE49-F238E27FC236}">
                <a16:creationId xmlns:a16="http://schemas.microsoft.com/office/drawing/2014/main" id="{62EBF263-06BA-5E31-2009-4831AF95C89E}"/>
              </a:ext>
            </a:extLst>
          </p:cNvPr>
          <p:cNvCxnSpPr>
            <a:cxnSpLocks/>
          </p:cNvCxnSpPr>
          <p:nvPr/>
        </p:nvCxnSpPr>
        <p:spPr>
          <a:xfrm flipH="1">
            <a:off x="9248698" y="1241834"/>
            <a:ext cx="1270370" cy="1533712"/>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3986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制作したシステムの概要①</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71600"/>
            <a:ext cx="10805160" cy="4805363"/>
          </a:xfrm>
        </p:spPr>
        <p:txBody>
          <a:bodyPr/>
          <a:lstStyle/>
          <a:p>
            <a:pPr marL="0" indent="0">
              <a:buNone/>
            </a:pPr>
            <a:r>
              <a:rPr kumimoji="1" lang="ja-JP" altLang="en-US"/>
              <a:t>システム利用者が「食材」と「年月日」を入力</a:t>
            </a:r>
            <a:endParaRPr lang="en-US" altLang="ja-JP"/>
          </a:p>
          <a:p>
            <a:pPr marL="0" indent="0">
              <a:buNone/>
            </a:pPr>
            <a:r>
              <a:rPr lang="ja-JP" altLang="en-US"/>
              <a:t>今日から賞味期限が</a:t>
            </a:r>
            <a:r>
              <a:rPr lang="en-US" altLang="ja-JP"/>
              <a:t>10</a:t>
            </a:r>
            <a:r>
              <a:rPr lang="ja-JP" altLang="en-US"/>
              <a:t>日以内に迫っているものをシステムが判断</a:t>
            </a:r>
            <a:endParaRPr kumimoji="1" lang="en-US" altLang="ja-JP"/>
          </a:p>
        </p:txBody>
      </p:sp>
      <p:pic>
        <p:nvPicPr>
          <p:cNvPr id="6" name="図 5" descr="テキスト&#10;&#10;自動的に生成された説明">
            <a:extLst>
              <a:ext uri="{FF2B5EF4-FFF2-40B4-BE49-F238E27FC236}">
                <a16:creationId xmlns:a16="http://schemas.microsoft.com/office/drawing/2014/main" id="{DC210C91-B0C6-3004-3A4B-F74D010069F3}"/>
              </a:ext>
            </a:extLst>
          </p:cNvPr>
          <p:cNvPicPr>
            <a:picLocks noChangeAspect="1"/>
          </p:cNvPicPr>
          <p:nvPr/>
        </p:nvPicPr>
        <p:blipFill rotWithShape="1">
          <a:blip r:embed="rId2">
            <a:extLst>
              <a:ext uri="{28A0092B-C50C-407E-A947-70E740481C1C}">
                <a14:useLocalDpi xmlns:a14="http://schemas.microsoft.com/office/drawing/2010/main" val="0"/>
              </a:ext>
            </a:extLst>
          </a:blip>
          <a:srcRect t="2519" r="61962" b="75347"/>
          <a:stretch/>
        </p:blipFill>
        <p:spPr>
          <a:xfrm>
            <a:off x="838200" y="2348015"/>
            <a:ext cx="11023600" cy="3608285"/>
          </a:xfrm>
          <a:prstGeom prst="rect">
            <a:avLst/>
          </a:prstGeom>
        </p:spPr>
      </p:pic>
    </p:spTree>
    <p:extLst>
      <p:ext uri="{BB962C8B-B14F-4D97-AF65-F5344CB8AC3E}">
        <p14:creationId xmlns:p14="http://schemas.microsoft.com/office/powerpoint/2010/main" val="173364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制作したシステムの概要②</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91920"/>
            <a:ext cx="10515600" cy="4785043"/>
          </a:xfrm>
        </p:spPr>
        <p:txBody>
          <a:bodyPr/>
          <a:lstStyle/>
          <a:p>
            <a:pPr marL="0" indent="0">
              <a:buNone/>
            </a:pPr>
            <a:r>
              <a:rPr lang="ja-JP" altLang="en-US"/>
              <a:t>例えば、鯖、米、肉とそれに対応する賞味期限を登録する。</a:t>
            </a:r>
            <a:endParaRPr lang="en-US" altLang="ja-JP"/>
          </a:p>
          <a:p>
            <a:pPr marL="0" indent="0">
              <a:buNone/>
            </a:pPr>
            <a:r>
              <a:rPr lang="ja-JP" altLang="en-US"/>
              <a:t>→賞味期限が</a:t>
            </a:r>
            <a:r>
              <a:rPr lang="en-US" altLang="ja-JP"/>
              <a:t>10</a:t>
            </a:r>
            <a:r>
              <a:rPr lang="ja-JP" altLang="en-US"/>
              <a:t>日内である</a:t>
            </a:r>
            <a:r>
              <a:rPr lang="en-US" altLang="ja-JP"/>
              <a:t>”</a:t>
            </a:r>
            <a:r>
              <a:rPr lang="ja-JP" altLang="en-US"/>
              <a:t>鯖</a:t>
            </a:r>
            <a:r>
              <a:rPr lang="en-US" altLang="ja-JP"/>
              <a:t>”,”</a:t>
            </a:r>
            <a:r>
              <a:rPr lang="ja-JP" altLang="en-US"/>
              <a:t>米</a:t>
            </a:r>
            <a:r>
              <a:rPr lang="en-US" altLang="ja-JP"/>
              <a:t>”</a:t>
            </a:r>
            <a:r>
              <a:rPr lang="ja-JP" altLang="en-US"/>
              <a:t>を検索する。</a:t>
            </a:r>
            <a:endParaRPr lang="en-US" altLang="ja-JP"/>
          </a:p>
          <a:p>
            <a:pPr marL="0" indent="0">
              <a:buNone/>
            </a:pPr>
            <a:endParaRPr lang="en-US" altLang="ja-JP"/>
          </a:p>
          <a:p>
            <a:endParaRPr kumimoji="1" lang="en-US" altLang="ja-JP"/>
          </a:p>
        </p:txBody>
      </p:sp>
      <p:pic>
        <p:nvPicPr>
          <p:cNvPr id="6" name="図 5" descr="テキスト&#10;&#10;自動的に生成された説明">
            <a:extLst>
              <a:ext uri="{FF2B5EF4-FFF2-40B4-BE49-F238E27FC236}">
                <a16:creationId xmlns:a16="http://schemas.microsoft.com/office/drawing/2014/main" id="{DC210C91-B0C6-3004-3A4B-F74D010069F3}"/>
              </a:ext>
            </a:extLst>
          </p:cNvPr>
          <p:cNvPicPr>
            <a:picLocks noChangeAspect="1"/>
          </p:cNvPicPr>
          <p:nvPr/>
        </p:nvPicPr>
        <p:blipFill rotWithShape="1">
          <a:blip r:embed="rId2">
            <a:extLst>
              <a:ext uri="{28A0092B-C50C-407E-A947-70E740481C1C}">
                <a14:useLocalDpi xmlns:a14="http://schemas.microsoft.com/office/drawing/2010/main" val="0"/>
              </a:ext>
            </a:extLst>
          </a:blip>
          <a:srcRect t="2519" r="61962" b="75347"/>
          <a:stretch/>
        </p:blipFill>
        <p:spPr>
          <a:xfrm>
            <a:off x="838200" y="2348015"/>
            <a:ext cx="11023600" cy="3608285"/>
          </a:xfrm>
          <a:prstGeom prst="rect">
            <a:avLst/>
          </a:prstGeom>
        </p:spPr>
      </p:pic>
    </p:spTree>
    <p:extLst>
      <p:ext uri="{BB962C8B-B14F-4D97-AF65-F5344CB8AC3E}">
        <p14:creationId xmlns:p14="http://schemas.microsoft.com/office/powerpoint/2010/main" val="82372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制作したシステムの概要③</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91920"/>
            <a:ext cx="10515600" cy="4785043"/>
          </a:xfrm>
        </p:spPr>
        <p:txBody>
          <a:bodyPr/>
          <a:lstStyle/>
          <a:p>
            <a:pPr marL="0" indent="0">
              <a:buNone/>
            </a:pPr>
            <a:r>
              <a:rPr lang="ja-JP" altLang="en-US"/>
              <a:t>賞味期限が近い鯖、米を使ったレシピを消費者庁のキッチンからクローリングし、表示する。</a:t>
            </a:r>
            <a:endParaRPr lang="en-US" altLang="ja-JP"/>
          </a:p>
          <a:p>
            <a:pPr marL="0" indent="0">
              <a:buNone/>
            </a:pPr>
            <a:endParaRPr lang="en-US" altLang="ja-JP"/>
          </a:p>
          <a:p>
            <a:endParaRPr kumimoji="1" lang="en-US" altLang="ja-JP"/>
          </a:p>
        </p:txBody>
      </p:sp>
      <p:pic>
        <p:nvPicPr>
          <p:cNvPr id="4" name="コンテンツ プレースホルダー 10" descr="テキスト&#10;&#10;自動的に生成された説明">
            <a:extLst>
              <a:ext uri="{FF2B5EF4-FFF2-40B4-BE49-F238E27FC236}">
                <a16:creationId xmlns:a16="http://schemas.microsoft.com/office/drawing/2014/main" id="{9B5DB714-255A-35B6-870C-5A9945A529EA}"/>
              </a:ext>
            </a:extLst>
          </p:cNvPr>
          <p:cNvPicPr>
            <a:picLocks noChangeAspect="1"/>
          </p:cNvPicPr>
          <p:nvPr/>
        </p:nvPicPr>
        <p:blipFill rotWithShape="1">
          <a:blip r:embed="rId2">
            <a:extLst>
              <a:ext uri="{28A0092B-C50C-407E-A947-70E740481C1C}">
                <a14:useLocalDpi xmlns:a14="http://schemas.microsoft.com/office/drawing/2010/main" val="0"/>
              </a:ext>
            </a:extLst>
          </a:blip>
          <a:srcRect l="-5" t="24591" r="72338" b="38714"/>
          <a:stretch/>
        </p:blipFill>
        <p:spPr>
          <a:xfrm>
            <a:off x="838200" y="2348015"/>
            <a:ext cx="5257800" cy="3922560"/>
          </a:xfrm>
          <a:prstGeom prst="rect">
            <a:avLst/>
          </a:prstGeom>
        </p:spPr>
      </p:pic>
      <p:pic>
        <p:nvPicPr>
          <p:cNvPr id="5" name="コンテンツ プレースホルダー 10" descr="テキスト&#10;&#10;自動的に生成された説明">
            <a:extLst>
              <a:ext uri="{FF2B5EF4-FFF2-40B4-BE49-F238E27FC236}">
                <a16:creationId xmlns:a16="http://schemas.microsoft.com/office/drawing/2014/main" id="{A5931F04-2B38-B56E-37AF-B155789261BA}"/>
              </a:ext>
            </a:extLst>
          </p:cNvPr>
          <p:cNvPicPr>
            <a:picLocks noChangeAspect="1"/>
          </p:cNvPicPr>
          <p:nvPr/>
        </p:nvPicPr>
        <p:blipFill rotWithShape="1">
          <a:blip r:embed="rId2">
            <a:extLst>
              <a:ext uri="{28A0092B-C50C-407E-A947-70E740481C1C}">
                <a14:useLocalDpi xmlns:a14="http://schemas.microsoft.com/office/drawing/2010/main" val="0"/>
              </a:ext>
            </a:extLst>
          </a:blip>
          <a:srcRect l="-512" t="61122" r="72338" b="5217"/>
          <a:stretch/>
        </p:blipFill>
        <p:spPr>
          <a:xfrm>
            <a:off x="6096000" y="2322299"/>
            <a:ext cx="5862320" cy="3939766"/>
          </a:xfrm>
          <a:prstGeom prst="rect">
            <a:avLst/>
          </a:prstGeom>
        </p:spPr>
      </p:pic>
    </p:spTree>
    <p:extLst>
      <p:ext uri="{BB962C8B-B14F-4D97-AF65-F5344CB8AC3E}">
        <p14:creationId xmlns:p14="http://schemas.microsoft.com/office/powerpoint/2010/main" val="103493316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E112AA5A6C38A7478265A73DF922857C" ma:contentTypeVersion="2" ma:contentTypeDescription="新しいドキュメントを作成します。" ma:contentTypeScope="" ma:versionID="90c25fa229cd678b57f52c0d2ffcbe8a">
  <xsd:schema xmlns:xsd="http://www.w3.org/2001/XMLSchema" xmlns:xs="http://www.w3.org/2001/XMLSchema" xmlns:p="http://schemas.microsoft.com/office/2006/metadata/properties" xmlns:ns3="27dba541-5a50-4a71-b0cc-323646d1327b" targetNamespace="http://schemas.microsoft.com/office/2006/metadata/properties" ma:root="true" ma:fieldsID="9f0b800875bc06c16d48a6186eac00af" ns3:_="">
    <xsd:import namespace="27dba541-5a50-4a71-b0cc-323646d1327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dba541-5a50-4a71-b0cc-323646d13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AACA6C-DB81-43EE-8FBF-B2BA767F1B47}">
  <ds:schemaRefs>
    <ds:schemaRef ds:uri="http://schemas.microsoft.com/sharepoint/v3/contenttype/forms"/>
  </ds:schemaRefs>
</ds:datastoreItem>
</file>

<file path=customXml/itemProps2.xml><?xml version="1.0" encoding="utf-8"?>
<ds:datastoreItem xmlns:ds="http://schemas.openxmlformats.org/officeDocument/2006/customXml" ds:itemID="{942F9ABC-2D91-4D17-A80D-8AD383356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dba541-5a50-4a71-b0cc-323646d13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387478-6452-40A6-A381-D3DBFDA92A99}">
  <ds:schemaRefs>
    <ds:schemaRef ds:uri="http://schemas.microsoft.com/office/infopath/2007/PartnerControls"/>
    <ds:schemaRef ds:uri="http://purl.org/dc/dcmitype/"/>
    <ds:schemaRef ds:uri="http://schemas.microsoft.com/office/2006/documentManagement/types"/>
    <ds:schemaRef ds:uri="http://purl.org/dc/terms/"/>
    <ds:schemaRef ds:uri="http://www.w3.org/XML/1998/namespace"/>
    <ds:schemaRef ds:uri="http://schemas.openxmlformats.org/package/2006/metadata/core-properties"/>
    <ds:schemaRef ds:uri="http://purl.org/dc/elements/1.1/"/>
    <ds:schemaRef ds:uri="27dba541-5a50-4a71-b0cc-323646d1327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766</TotalTime>
  <Words>1379</Words>
  <Application>Microsoft Office PowerPoint</Application>
  <PresentationFormat>ワイド画面</PresentationFormat>
  <Paragraphs>182</Paragraphs>
  <Slides>29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游ゴシック Light</vt:lpstr>
      <vt:lpstr>Arial</vt:lpstr>
      <vt:lpstr>Courier New</vt:lpstr>
      <vt:lpstr>Office テーマ</vt:lpstr>
      <vt:lpstr>食品ロス削減システム</vt:lpstr>
      <vt:lpstr>日本の食品ロスの背景</vt:lpstr>
      <vt:lpstr>システムでどう解決するか</vt:lpstr>
      <vt:lpstr>消費者庁のキッチンとは</vt:lpstr>
      <vt:lpstr>PowerPoint プレゼンテーション</vt:lpstr>
      <vt:lpstr>PowerPoint プレゼンテーション</vt:lpstr>
      <vt:lpstr>制作したシステムの概要①</vt:lpstr>
      <vt:lpstr>制作したシステムの概要②</vt:lpstr>
      <vt:lpstr>制作したシステムの概要③</vt:lpstr>
      <vt:lpstr>制作したシステムの概要④</vt:lpstr>
      <vt:lpstr>制作したシステムの概要⑤</vt:lpstr>
      <vt:lpstr>制作したシステムの概要⑥</vt:lpstr>
      <vt:lpstr>制作したシステムの概要⑦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今後の課題①</vt:lpstr>
      <vt:lpstr>今後の課題②</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君塚 創太</dc:creator>
  <cp:lastModifiedBy>君塚 創太</cp:lastModifiedBy>
  <cp:revision>4</cp:revision>
  <dcterms:created xsi:type="dcterms:W3CDTF">2022-12-25T01:37:51Z</dcterms:created>
  <dcterms:modified xsi:type="dcterms:W3CDTF">2022-12-29T15:00:53Z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0x010100E112AA5A6C38A7478265A73DF922857C</vt:lpwstr>
  </property>
</Properties>
</file>